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1" r:id="rId3"/>
    <p:sldId id="272" r:id="rId4"/>
    <p:sldId id="257" r:id="rId5"/>
    <p:sldId id="258" r:id="rId6"/>
    <p:sldId id="259" r:id="rId7"/>
    <p:sldId id="260" r:id="rId8"/>
    <p:sldId id="275" r:id="rId9"/>
    <p:sldId id="261" r:id="rId10"/>
    <p:sldId id="262" r:id="rId11"/>
    <p:sldId id="273" r:id="rId12"/>
    <p:sldId id="263" r:id="rId13"/>
    <p:sldId id="321" r:id="rId14"/>
    <p:sldId id="274" r:id="rId15"/>
    <p:sldId id="264" r:id="rId16"/>
    <p:sldId id="288" r:id="rId17"/>
    <p:sldId id="265" r:id="rId18"/>
    <p:sldId id="289" r:id="rId19"/>
    <p:sldId id="266" r:id="rId20"/>
    <p:sldId id="314" r:id="rId21"/>
    <p:sldId id="358" r:id="rId22"/>
    <p:sldId id="267" r:id="rId23"/>
    <p:sldId id="276" r:id="rId24"/>
    <p:sldId id="268" r:id="rId25"/>
    <p:sldId id="315" r:id="rId26"/>
    <p:sldId id="316" r:id="rId27"/>
    <p:sldId id="317" r:id="rId28"/>
    <p:sldId id="318" r:id="rId29"/>
    <p:sldId id="319" r:id="rId30"/>
    <p:sldId id="320" r:id="rId31"/>
    <p:sldId id="269" r:id="rId32"/>
    <p:sldId id="290" r:id="rId33"/>
    <p:sldId id="270" r:id="rId34"/>
    <p:sldId id="291" r:id="rId35"/>
    <p:sldId id="322" r:id="rId36"/>
    <p:sldId id="277" r:id="rId37"/>
    <p:sldId id="292" r:id="rId38"/>
    <p:sldId id="278" r:id="rId39"/>
    <p:sldId id="279" r:id="rId40"/>
    <p:sldId id="360" r:id="rId41"/>
    <p:sldId id="293" r:id="rId42"/>
    <p:sldId id="280" r:id="rId43"/>
    <p:sldId id="294" r:id="rId44"/>
    <p:sldId id="281" r:id="rId45"/>
    <p:sldId id="295" r:id="rId46"/>
    <p:sldId id="282" r:id="rId47"/>
    <p:sldId id="283" r:id="rId48"/>
    <p:sldId id="284" r:id="rId49"/>
    <p:sldId id="285" r:id="rId50"/>
    <p:sldId id="286" r:id="rId51"/>
    <p:sldId id="287"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1E3861-732E-4B4E-BE40-5F81FE3F9D01}">
          <p14:sldIdLst>
            <p14:sldId id="256"/>
            <p14:sldId id="271"/>
            <p14:sldId id="272"/>
            <p14:sldId id="257"/>
            <p14:sldId id="258"/>
            <p14:sldId id="259"/>
            <p14:sldId id="260"/>
            <p14:sldId id="275"/>
            <p14:sldId id="261"/>
            <p14:sldId id="262"/>
            <p14:sldId id="273"/>
            <p14:sldId id="263"/>
            <p14:sldId id="321"/>
            <p14:sldId id="274"/>
            <p14:sldId id="264"/>
            <p14:sldId id="288"/>
            <p14:sldId id="265"/>
            <p14:sldId id="289"/>
            <p14:sldId id="266"/>
            <p14:sldId id="314"/>
            <p14:sldId id="358"/>
            <p14:sldId id="267"/>
            <p14:sldId id="276"/>
            <p14:sldId id="268"/>
            <p14:sldId id="315"/>
            <p14:sldId id="316"/>
            <p14:sldId id="317"/>
            <p14:sldId id="318"/>
            <p14:sldId id="319"/>
            <p14:sldId id="320"/>
            <p14:sldId id="269"/>
            <p14:sldId id="290"/>
            <p14:sldId id="270"/>
            <p14:sldId id="291"/>
            <p14:sldId id="322"/>
            <p14:sldId id="277"/>
            <p14:sldId id="292"/>
            <p14:sldId id="278"/>
            <p14:sldId id="279"/>
            <p14:sldId id="360"/>
            <p14:sldId id="293"/>
            <p14:sldId id="280"/>
            <p14:sldId id="294"/>
            <p14:sldId id="281"/>
            <p14:sldId id="295"/>
            <p14:sldId id="282"/>
            <p14:sldId id="283"/>
            <p14:sldId id="284"/>
            <p14:sldId id="285"/>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t>2/17/2019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here.com/" TargetMode="External"/><Relationship Id="rId3" Type="http://schemas.openxmlformats.org/officeDocument/2006/relationships/hyperlink" Target="https://data.gov.sg/dataset/taxi-availability" TargetMode="External"/><Relationship Id="rId7" Type="http://schemas.openxmlformats.org/officeDocument/2006/relationships/hyperlink" Target="https://twitter.com/" TargetMode="External"/><Relationship Id="rId12" Type="http://schemas.openxmlformats.org/officeDocument/2006/relationships/hyperlink" Target="https://github.com/captmomo/mrt_tbc" TargetMode="External"/><Relationship Id="rId2" Type="http://schemas.openxmlformats.org/officeDocument/2006/relationships/hyperlink" Target="https://data.gov.sg/dataset/nparks-car-park-lots" TargetMode="External"/><Relationship Id="rId1" Type="http://schemas.openxmlformats.org/officeDocument/2006/relationships/slideLayout" Target="../slideLayouts/slideLayout2.xml"/><Relationship Id="rId6" Type="http://schemas.openxmlformats.org/officeDocument/2006/relationships/hyperlink" Target="https://data.gov.sg/dataset/public-transport-utilisation-average-trip-distance" TargetMode="External"/><Relationship Id="rId11" Type="http://schemas.openxmlformats.org/officeDocument/2006/relationships/hyperlink" Target="https://github.com/xkjyeah/singapore-postal-codes/blob/master/mrt_stations.json" TargetMode="External"/><Relationship Id="rId5" Type="http://schemas.openxmlformats.org/officeDocument/2006/relationships/hyperlink" Target="https://data.gov.sg/dataset/lta-taxi-stop" TargetMode="External"/><Relationship Id="rId10" Type="http://schemas.openxmlformats.org/officeDocument/2006/relationships/hyperlink" Target="https://github.com/xkjyeah/singapore-postal-codes" TargetMode="External"/><Relationship Id="rId4" Type="http://schemas.openxmlformats.org/officeDocument/2006/relationships/hyperlink" Target="https://data.gov.sg/dataset/hdb-carpark-information" TargetMode="External"/><Relationship Id="rId9" Type="http://schemas.openxmlformats.org/officeDocument/2006/relationships/hyperlink" Target="https://mapbox.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ptmomo/mrt_tbc"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MRT Taxi Secrets</a:t>
            </a:r>
          </a:p>
        </p:txBody>
      </p:sp>
      <p:sp>
        <p:nvSpPr>
          <p:cNvPr id="3" name="Subtitle 2"/>
          <p:cNvSpPr>
            <a:spLocks noGrp="1"/>
          </p:cNvSpPr>
          <p:nvPr>
            <p:ph type="subTitle" idx="1"/>
          </p:nvPr>
        </p:nvSpPr>
        <p:spPr>
          <a:xfrm>
            <a:off x="1371600" y="3647027"/>
            <a:ext cx="9448800" cy="685800"/>
          </a:xfrm>
        </p:spPr>
        <p:txBody>
          <a:bodyPr/>
          <a:lstStyle/>
          <a:p>
            <a:r>
              <a:rPr lang="en-US" dirty="0"/>
              <a:t>Chan Jia Yi							P7337992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ScatterPlot</a:t>
            </a:r>
            <a:r>
              <a:rPr lang="en-US" dirty="0"/>
              <a:t> of Average Trip distance by Public Transports</a:t>
            </a:r>
            <a:br>
              <a:rPr lang="en-US" dirty="0"/>
            </a:br>
            <a:endParaRPr lang="en-US" dirty="0"/>
          </a:p>
        </p:txBody>
      </p:sp>
      <p:pic>
        <p:nvPicPr>
          <p:cNvPr id="5" name="Picture 4"/>
          <p:cNvPicPr>
            <a:picLocks noChangeAspect="1"/>
          </p:cNvPicPr>
          <p:nvPr/>
        </p:nvPicPr>
        <p:blipFill>
          <a:blip r:embed="rId2"/>
          <a:stretch>
            <a:fillRect/>
          </a:stretch>
        </p:blipFill>
        <p:spPr>
          <a:xfrm>
            <a:off x="219076" y="1619250"/>
            <a:ext cx="9772650" cy="4947917"/>
          </a:xfrm>
          <a:prstGeom prst="rect">
            <a:avLst/>
          </a:prstGeom>
        </p:spPr>
      </p:pic>
      <p:sp>
        <p:nvSpPr>
          <p:cNvPr id="6" name="TextBox 5"/>
          <p:cNvSpPr txBox="1"/>
          <p:nvPr/>
        </p:nvSpPr>
        <p:spPr>
          <a:xfrm>
            <a:off x="10201276" y="1905000"/>
            <a:ext cx="1771648" cy="2585323"/>
          </a:xfrm>
          <a:prstGeom prst="rect">
            <a:avLst/>
          </a:prstGeom>
          <a:noFill/>
        </p:spPr>
        <p:txBody>
          <a:bodyPr wrap="square" rtlCol="0">
            <a:spAutoFit/>
          </a:bodyPr>
          <a:lstStyle/>
          <a:p>
            <a:r>
              <a:rPr lang="en-US" b="1" dirty="0"/>
              <a:t>Top 2: </a:t>
            </a:r>
          </a:p>
          <a:p>
            <a:r>
              <a:rPr lang="en-US" dirty="0"/>
              <a:t>Taxi and </a:t>
            </a:r>
            <a:r>
              <a:rPr lang="en-US" dirty="0" err="1"/>
              <a:t>Mrt</a:t>
            </a:r>
            <a:r>
              <a:rPr lang="en-US" dirty="0"/>
              <a:t> In distance travelled per trip.</a:t>
            </a:r>
          </a:p>
          <a:p>
            <a:endParaRPr lang="en-US" dirty="0"/>
          </a:p>
          <a:p>
            <a:r>
              <a:rPr lang="en-US" dirty="0"/>
              <a:t>Hence good to talk about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25" y="152444"/>
            <a:ext cx="8610600" cy="1293028"/>
          </a:xfrm>
        </p:spPr>
        <p:txBody>
          <a:bodyPr/>
          <a:lstStyle/>
          <a:p>
            <a:r>
              <a:rPr lang="en-US" dirty="0"/>
              <a:t>MRT: Frequency of MRT breakdowns Sep 2012 - Apr 2018</a:t>
            </a:r>
          </a:p>
        </p:txBody>
      </p:sp>
      <p:pic>
        <p:nvPicPr>
          <p:cNvPr id="4" name="Picture 3"/>
          <p:cNvPicPr>
            <a:picLocks noChangeAspect="1"/>
          </p:cNvPicPr>
          <p:nvPr/>
        </p:nvPicPr>
        <p:blipFill>
          <a:blip r:embed="rId2"/>
          <a:stretch>
            <a:fillRect/>
          </a:stretch>
        </p:blipFill>
        <p:spPr>
          <a:xfrm>
            <a:off x="0" y="2286043"/>
            <a:ext cx="12192000" cy="4419513"/>
          </a:xfrm>
          <a:prstGeom prst="rect">
            <a:avLst/>
          </a:prstGeom>
        </p:spPr>
      </p:pic>
      <p:sp>
        <p:nvSpPr>
          <p:cNvPr id="5" name="TextBox 4"/>
          <p:cNvSpPr txBox="1"/>
          <p:nvPr/>
        </p:nvSpPr>
        <p:spPr>
          <a:xfrm>
            <a:off x="304800" y="1562100"/>
            <a:ext cx="11582400" cy="646331"/>
          </a:xfrm>
          <a:prstGeom prst="rect">
            <a:avLst/>
          </a:prstGeom>
          <a:noFill/>
        </p:spPr>
        <p:txBody>
          <a:bodyPr wrap="square" rtlCol="0">
            <a:spAutoFit/>
          </a:bodyPr>
          <a:lstStyle/>
          <a:p>
            <a:r>
              <a:rPr lang="en-US" dirty="0">
                <a:solidFill>
                  <a:srgbClr val="FF0000"/>
                </a:solidFill>
              </a:rPr>
              <a:t>Tweets taken from Twitter API  to be manually cleaned and then tabulated and calculate frequency of MRT breakdowns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Boxplot of MRT: Frequency of MRT breakdowns Sep 2012 - Apr 2018</a:t>
            </a:r>
            <a:br>
              <a:rPr lang="en-US" dirty="0"/>
            </a:br>
            <a:endParaRPr lang="en-US" dirty="0"/>
          </a:p>
        </p:txBody>
      </p:sp>
      <p:sp>
        <p:nvSpPr>
          <p:cNvPr id="4" name="TextBox 3"/>
          <p:cNvSpPr txBox="1"/>
          <p:nvPr/>
        </p:nvSpPr>
        <p:spPr>
          <a:xfrm>
            <a:off x="1" y="1666876"/>
            <a:ext cx="2343150" cy="2308324"/>
          </a:xfrm>
          <a:prstGeom prst="rect">
            <a:avLst/>
          </a:prstGeom>
          <a:noFill/>
        </p:spPr>
        <p:txBody>
          <a:bodyPr wrap="square" rtlCol="0">
            <a:spAutoFit/>
          </a:bodyPr>
          <a:lstStyle/>
          <a:p>
            <a:r>
              <a:rPr lang="en-US" dirty="0"/>
              <a:t>NSL has most number of breakdowns. </a:t>
            </a:r>
          </a:p>
          <a:p>
            <a:endParaRPr lang="en-US" dirty="0"/>
          </a:p>
          <a:p>
            <a:r>
              <a:rPr lang="en-US" dirty="0"/>
              <a:t>NEL has least breakdowns even though it is not the newest train line</a:t>
            </a:r>
          </a:p>
        </p:txBody>
      </p:sp>
      <p:pic>
        <p:nvPicPr>
          <p:cNvPr id="6" name="Picture 5"/>
          <p:cNvPicPr>
            <a:picLocks noChangeAspect="1"/>
          </p:cNvPicPr>
          <p:nvPr/>
        </p:nvPicPr>
        <p:blipFill>
          <a:blip r:embed="rId2"/>
          <a:stretch>
            <a:fillRect/>
          </a:stretch>
        </p:blipFill>
        <p:spPr>
          <a:xfrm>
            <a:off x="2486025" y="1666876"/>
            <a:ext cx="9429750" cy="45464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news: NEL and DTL most reliable</a:t>
            </a:r>
          </a:p>
        </p:txBody>
      </p:sp>
      <p:pic>
        <p:nvPicPr>
          <p:cNvPr id="4" name="Content Placeholder 3"/>
          <p:cNvPicPr>
            <a:picLocks noGrp="1" noChangeAspect="1"/>
          </p:cNvPicPr>
          <p:nvPr>
            <p:ph idx="1"/>
          </p:nvPr>
        </p:nvPicPr>
        <p:blipFill>
          <a:blip r:embed="rId2"/>
          <a:stretch>
            <a:fillRect/>
          </a:stretch>
        </p:blipFill>
        <p:spPr>
          <a:xfrm>
            <a:off x="2518833" y="2193925"/>
            <a:ext cx="7154334" cy="40243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875" y="488148"/>
            <a:ext cx="9725025" cy="1293028"/>
          </a:xfrm>
        </p:spPr>
        <p:txBody>
          <a:bodyPr>
            <a:normAutofit fontScale="90000"/>
          </a:bodyPr>
          <a:lstStyle/>
          <a:p>
            <a:r>
              <a:rPr lang="en-US" dirty="0"/>
              <a:t>Bar Graph of MRT breakdown </a:t>
            </a:r>
            <a:r>
              <a:rPr lang="en-US" dirty="0" err="1"/>
              <a:t>fr</a:t>
            </a:r>
            <a:r>
              <a:rPr lang="en-US" dirty="0"/>
              <a:t> Sep 2012 - Apr 2018 </a:t>
            </a:r>
            <a:r>
              <a:rPr lang="en-US" dirty="0" err="1"/>
              <a:t>Normalised</a:t>
            </a:r>
            <a:r>
              <a:rPr lang="en-US" dirty="0"/>
              <a:t> by MRT Line</a:t>
            </a:r>
          </a:p>
        </p:txBody>
      </p:sp>
      <p:pic>
        <p:nvPicPr>
          <p:cNvPr id="5" name="Picture 4"/>
          <p:cNvPicPr>
            <a:picLocks noChangeAspect="1"/>
          </p:cNvPicPr>
          <p:nvPr/>
        </p:nvPicPr>
        <p:blipFill>
          <a:blip r:embed="rId2"/>
          <a:stretch>
            <a:fillRect/>
          </a:stretch>
        </p:blipFill>
        <p:spPr>
          <a:xfrm>
            <a:off x="2600325" y="1648594"/>
            <a:ext cx="9324975" cy="4721258"/>
          </a:xfrm>
          <a:prstGeom prst="rect">
            <a:avLst/>
          </a:prstGeom>
        </p:spPr>
      </p:pic>
      <p:sp>
        <p:nvSpPr>
          <p:cNvPr id="6" name="TextBox 5"/>
          <p:cNvSpPr txBox="1"/>
          <p:nvPr/>
        </p:nvSpPr>
        <p:spPr>
          <a:xfrm>
            <a:off x="333375" y="1885950"/>
            <a:ext cx="1838325" cy="4524315"/>
          </a:xfrm>
          <a:prstGeom prst="rect">
            <a:avLst/>
          </a:prstGeom>
          <a:noFill/>
        </p:spPr>
        <p:txBody>
          <a:bodyPr wrap="square" rtlCol="0">
            <a:spAutoFit/>
          </a:bodyPr>
          <a:lstStyle/>
          <a:p>
            <a:r>
              <a:rPr lang="en-US" dirty="0"/>
              <a:t>Purpose of this graph is to see the proportion of which MRT station fairs better in performance in comparison to its own Line. This is fair since some MRT rails are older than others.</a:t>
            </a:r>
          </a:p>
          <a:p>
            <a:endParaRPr lang="en-US" dirty="0"/>
          </a:p>
          <a:p>
            <a:r>
              <a:rPr lang="en-US" dirty="0"/>
              <a:t>There are multiple Tabs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0" y="392897"/>
            <a:ext cx="10172700" cy="2169327"/>
          </a:xfrm>
        </p:spPr>
        <p:txBody>
          <a:bodyPr>
            <a:normAutofit fontScale="90000"/>
          </a:bodyPr>
          <a:lstStyle/>
          <a:p>
            <a:r>
              <a:rPr lang="en-US" dirty="0"/>
              <a:t>MRT Calculator: Percentage of MRT delay </a:t>
            </a:r>
            <a:r>
              <a:rPr lang="en-US" dirty="0" err="1"/>
              <a:t>occurence</a:t>
            </a:r>
            <a:r>
              <a:rPr lang="en-US" dirty="0"/>
              <a:t> based on Sep 2012 - Apr 2018 data</a:t>
            </a:r>
            <a:br>
              <a:rPr lang="en-US" dirty="0"/>
            </a:br>
            <a:br>
              <a:rPr lang="en-US" dirty="0"/>
            </a:br>
            <a:endParaRPr lang="en-US" dirty="0"/>
          </a:p>
        </p:txBody>
      </p:sp>
      <p:pic>
        <p:nvPicPr>
          <p:cNvPr id="6" name="Picture 5"/>
          <p:cNvPicPr>
            <a:picLocks noChangeAspect="1"/>
          </p:cNvPicPr>
          <p:nvPr/>
        </p:nvPicPr>
        <p:blipFill>
          <a:blip r:embed="rId2"/>
          <a:stretch>
            <a:fillRect/>
          </a:stretch>
        </p:blipFill>
        <p:spPr>
          <a:xfrm>
            <a:off x="1047750" y="1672039"/>
            <a:ext cx="9810750" cy="49672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MRT Calculator: Percentage of MRT delay </a:t>
            </a:r>
            <a:r>
              <a:rPr lang="en-US" dirty="0" err="1"/>
              <a:t>occurence</a:t>
            </a:r>
            <a:r>
              <a:rPr lang="en-US" dirty="0"/>
              <a:t> based on Sep 2012 - Apr 2018 data</a:t>
            </a:r>
            <a:br>
              <a:rPr lang="en-US" dirty="0"/>
            </a:br>
            <a:br>
              <a:rPr lang="en-US" dirty="0"/>
            </a:br>
            <a:endParaRPr lang="en-US" dirty="0"/>
          </a:p>
        </p:txBody>
      </p:sp>
      <p:pic>
        <p:nvPicPr>
          <p:cNvPr id="4" name="Picture 3"/>
          <p:cNvPicPr>
            <a:picLocks noChangeAspect="1"/>
          </p:cNvPicPr>
          <p:nvPr/>
        </p:nvPicPr>
        <p:blipFill>
          <a:blip r:embed="rId2"/>
          <a:stretch>
            <a:fillRect/>
          </a:stretch>
        </p:blipFill>
        <p:spPr>
          <a:xfrm>
            <a:off x="85725" y="1784459"/>
            <a:ext cx="12192000" cy="53274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59548"/>
            <a:ext cx="8610600" cy="1293028"/>
          </a:xfrm>
        </p:spPr>
        <p:txBody>
          <a:bodyPr>
            <a:normAutofit fontScale="90000"/>
          </a:bodyPr>
          <a:lstStyle/>
          <a:p>
            <a:r>
              <a:rPr lang="en-US" dirty="0"/>
              <a:t>BUBBLE CHART: MRT breakdown Overview from Sep 2012 - Apr 2018</a:t>
            </a:r>
            <a:br>
              <a:rPr lang="en-US" dirty="0"/>
            </a:br>
            <a:endParaRPr lang="en-US" dirty="0"/>
          </a:p>
        </p:txBody>
      </p:sp>
      <p:pic>
        <p:nvPicPr>
          <p:cNvPr id="5" name="Picture 4"/>
          <p:cNvPicPr>
            <a:picLocks noChangeAspect="1"/>
          </p:cNvPicPr>
          <p:nvPr/>
        </p:nvPicPr>
        <p:blipFill>
          <a:blip r:embed="rId2"/>
          <a:stretch>
            <a:fillRect/>
          </a:stretch>
        </p:blipFill>
        <p:spPr>
          <a:xfrm>
            <a:off x="2771774" y="1431610"/>
            <a:ext cx="9420225" cy="4769484"/>
          </a:xfrm>
          <a:prstGeom prst="rect">
            <a:avLst/>
          </a:prstGeom>
        </p:spPr>
      </p:pic>
      <p:sp>
        <p:nvSpPr>
          <p:cNvPr id="6" name="TextBox 5"/>
          <p:cNvSpPr txBox="1"/>
          <p:nvPr/>
        </p:nvSpPr>
        <p:spPr>
          <a:xfrm>
            <a:off x="228600" y="1362075"/>
            <a:ext cx="2190750" cy="5355312"/>
          </a:xfrm>
          <a:prstGeom prst="rect">
            <a:avLst/>
          </a:prstGeom>
          <a:noFill/>
        </p:spPr>
        <p:txBody>
          <a:bodyPr wrap="square" rtlCol="0">
            <a:spAutoFit/>
          </a:bodyPr>
          <a:lstStyle/>
          <a:p>
            <a:r>
              <a:rPr lang="en-US" dirty="0"/>
              <a:t>Using the Twitter </a:t>
            </a:r>
            <a:r>
              <a:rPr lang="en-US" dirty="0" err="1"/>
              <a:t>Api</a:t>
            </a:r>
            <a:r>
              <a:rPr lang="en-US" dirty="0"/>
              <a:t> data , the </a:t>
            </a:r>
            <a:r>
              <a:rPr lang="en-US" dirty="0" err="1"/>
              <a:t>BubbleChart</a:t>
            </a:r>
            <a:r>
              <a:rPr lang="en-US" dirty="0"/>
              <a:t> is constructed with a slider for user to see which MRT stations have what </a:t>
            </a:r>
            <a:r>
              <a:rPr lang="en-US" b="1" dirty="0"/>
              <a:t>probability</a:t>
            </a:r>
            <a:r>
              <a:rPr lang="en-US" dirty="0"/>
              <a:t> of </a:t>
            </a:r>
            <a:r>
              <a:rPr lang="en-US" b="1" dirty="0"/>
              <a:t>breakdown on a spatial view</a:t>
            </a:r>
            <a:r>
              <a:rPr lang="en-US" dirty="0"/>
              <a:t>.</a:t>
            </a:r>
          </a:p>
          <a:p>
            <a:endParaRPr lang="en-US" dirty="0"/>
          </a:p>
          <a:p>
            <a:r>
              <a:rPr lang="en-US" dirty="0"/>
              <a:t>Dash also allows for selection of which MRT line to be shown</a:t>
            </a:r>
          </a:p>
          <a:p>
            <a:endParaRPr lang="en-US" dirty="0"/>
          </a:p>
          <a:p>
            <a:r>
              <a:rPr lang="en-US" dirty="0"/>
              <a:t>As shown, Bubble on NSL appears largest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BUBBLE CHART: MRT breakdown Overview from Sep 2012 - Apr 2018</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2057401"/>
            <a:ext cx="12192000" cy="49659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725" y="1984232"/>
            <a:ext cx="12192000" cy="4086553"/>
          </a:xfrm>
          <a:prstGeom prst="rect">
            <a:avLst/>
          </a:prstGeom>
        </p:spPr>
      </p:pic>
      <p:sp>
        <p:nvSpPr>
          <p:cNvPr id="2" name="Title 1"/>
          <p:cNvSpPr>
            <a:spLocks noGrp="1"/>
          </p:cNvSpPr>
          <p:nvPr>
            <p:ph type="title"/>
          </p:nvPr>
        </p:nvSpPr>
        <p:spPr>
          <a:xfrm>
            <a:off x="3076575" y="223804"/>
            <a:ext cx="8610600" cy="1293028"/>
          </a:xfrm>
        </p:spPr>
        <p:txBody>
          <a:bodyPr/>
          <a:lstStyle/>
          <a:p>
            <a:r>
              <a:rPr lang="en-US" dirty="0"/>
              <a:t>TAXI: TAXI availability</a:t>
            </a:r>
          </a:p>
        </p:txBody>
      </p:sp>
      <p:sp>
        <p:nvSpPr>
          <p:cNvPr id="5" name="TextBox 4"/>
          <p:cNvSpPr txBox="1"/>
          <p:nvPr/>
        </p:nvSpPr>
        <p:spPr>
          <a:xfrm>
            <a:off x="1023937" y="1516832"/>
            <a:ext cx="10144125" cy="369332"/>
          </a:xfrm>
          <a:prstGeom prst="rect">
            <a:avLst/>
          </a:prstGeom>
          <a:noFill/>
        </p:spPr>
        <p:txBody>
          <a:bodyPr wrap="square" rtlCol="0">
            <a:spAutoFit/>
          </a:bodyPr>
          <a:lstStyle/>
          <a:p>
            <a:r>
              <a:rPr lang="en-US" dirty="0"/>
              <a:t>Taxi API from data.gov.sg. Data collected from 24Jan 2344 to 28Jan 2359 </a:t>
            </a:r>
            <a:r>
              <a:rPr lang="en-US" b="1" dirty="0"/>
              <a:t>every minute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Content Placeholder 2"/>
          <p:cNvSpPr>
            <a:spLocks noGrp="1"/>
          </p:cNvSpPr>
          <p:nvPr>
            <p:ph idx="1"/>
          </p:nvPr>
        </p:nvSpPr>
        <p:spPr>
          <a:xfrm>
            <a:off x="685800" y="1724026"/>
            <a:ext cx="10820400" cy="4494660"/>
          </a:xfrm>
        </p:spPr>
        <p:txBody>
          <a:bodyPr>
            <a:normAutofit fontScale="92500"/>
          </a:bodyPr>
          <a:lstStyle/>
          <a:p>
            <a:r>
              <a:rPr lang="en-US" dirty="0">
                <a:hlinkClick r:id="rId2"/>
              </a:rPr>
              <a:t>https://data.gov.sg/dataset/nparks-car-park-lots</a:t>
            </a:r>
            <a:endParaRPr lang="en-US" dirty="0"/>
          </a:p>
          <a:p>
            <a:r>
              <a:rPr lang="en-US" dirty="0">
                <a:hlinkClick r:id="rId3"/>
              </a:rPr>
              <a:t>https://data.gov.sg/dataset/taxi-availability</a:t>
            </a:r>
            <a:endParaRPr lang="en-US" dirty="0"/>
          </a:p>
          <a:p>
            <a:r>
              <a:rPr lang="en-US" dirty="0">
                <a:hlinkClick r:id="rId4"/>
              </a:rPr>
              <a:t>https://data.gov.sg/dataset/hdb-carpark-information</a:t>
            </a:r>
            <a:endParaRPr lang="en-US" dirty="0"/>
          </a:p>
          <a:p>
            <a:r>
              <a:rPr lang="en-US" dirty="0">
                <a:hlinkClick r:id="rId5"/>
              </a:rPr>
              <a:t>https://data.gov.sg/dataset/lta-taxi-stop</a:t>
            </a:r>
            <a:endParaRPr lang="en-US" dirty="0"/>
          </a:p>
          <a:p>
            <a:r>
              <a:rPr lang="en-US" dirty="0">
                <a:hlinkClick r:id="rId6"/>
              </a:rPr>
              <a:t>https://data.gov.sg/dataset/public-transport-utilisation-average-trip-distance</a:t>
            </a:r>
            <a:endParaRPr lang="en-US" dirty="0"/>
          </a:p>
          <a:p>
            <a:r>
              <a:rPr lang="en-US" dirty="0">
                <a:hlinkClick r:id="rId7"/>
              </a:rPr>
              <a:t>https://twitter.com</a:t>
            </a:r>
            <a:endParaRPr lang="en-US" dirty="0"/>
          </a:p>
          <a:p>
            <a:r>
              <a:rPr lang="en-US" dirty="0">
                <a:hlinkClick r:id="rId8"/>
              </a:rPr>
              <a:t>https://here.com</a:t>
            </a:r>
            <a:endParaRPr lang="en-US" dirty="0"/>
          </a:p>
          <a:p>
            <a:r>
              <a:rPr lang="en-US" dirty="0">
                <a:hlinkClick r:id="rId9"/>
              </a:rPr>
              <a:t>https://mapbox.com</a:t>
            </a:r>
            <a:endParaRPr lang="en-US" dirty="0"/>
          </a:p>
          <a:p>
            <a:r>
              <a:rPr lang="en-US" dirty="0">
                <a:hlinkClick r:id="rId10"/>
              </a:rPr>
              <a:t>https://github.com/xkjyeah/singapore-postal-codes</a:t>
            </a:r>
            <a:endParaRPr lang="en-US" dirty="0"/>
          </a:p>
          <a:p>
            <a:r>
              <a:rPr lang="en-US" dirty="0">
                <a:hlinkClick r:id="rId11"/>
              </a:rPr>
              <a:t>https://github.com/xkjyeah/singapore-postal-codes/blob/master/mrt_stations.json</a:t>
            </a:r>
            <a:endParaRPr lang="en-US" dirty="0"/>
          </a:p>
          <a:p>
            <a:r>
              <a:rPr lang="en-US" dirty="0">
                <a:hlinkClick r:id="rId12"/>
              </a:rPr>
              <a:t>https://github.com/captmomo/mrt_tbc</a:t>
            </a: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TAXI: TAXI availability</a:t>
            </a:r>
            <a:br>
              <a:rPr lang="en-US" dirty="0"/>
            </a:br>
            <a:r>
              <a:rPr lang="en-US" dirty="0"/>
              <a:t>API</a:t>
            </a:r>
            <a:endParaRPr lang="en-US"/>
          </a:p>
        </p:txBody>
      </p:sp>
      <p:pic>
        <p:nvPicPr>
          <p:cNvPr id="4" name="Content Placeholder 3"/>
          <p:cNvPicPr>
            <a:picLocks noGrp="1" noChangeAspect="1"/>
          </p:cNvPicPr>
          <p:nvPr>
            <p:ph idx="1"/>
          </p:nvPr>
        </p:nvPicPr>
        <p:blipFill>
          <a:blip r:embed="rId2"/>
          <a:stretch>
            <a:fillRect/>
          </a:stretch>
        </p:blipFill>
        <p:spPr>
          <a:xfrm>
            <a:off x="4234815" y="2227580"/>
            <a:ext cx="7355840" cy="3566795"/>
          </a:xfrm>
          <a:prstGeom prst="rect">
            <a:avLst/>
          </a:prstGeom>
        </p:spPr>
      </p:pic>
      <p:sp>
        <p:nvSpPr>
          <p:cNvPr id="5" name="Text Box 4"/>
          <p:cNvSpPr txBox="1"/>
          <p:nvPr/>
        </p:nvSpPr>
        <p:spPr>
          <a:xfrm>
            <a:off x="735330" y="1659255"/>
            <a:ext cx="3472180" cy="2030095"/>
          </a:xfrm>
          <a:prstGeom prst="rect">
            <a:avLst/>
          </a:prstGeom>
          <a:noFill/>
        </p:spPr>
        <p:txBody>
          <a:bodyPr wrap="square" rtlCol="0">
            <a:spAutoFit/>
          </a:bodyPr>
          <a:lstStyle/>
          <a:p>
            <a:r>
              <a:rPr lang="en-US"/>
              <a:t>Evidence suggests that LTA data does not come in every same minute mark. This is because of small milliseconds of time it takes to fetch API data from LTA side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C3AE18-226B-4CDC-A51F-37F7AC8DA651}"/>
              </a:ext>
            </a:extLst>
          </p:cNvPr>
          <p:cNvPicPr>
            <a:picLocks noChangeAspect="1"/>
          </p:cNvPicPr>
          <p:nvPr/>
        </p:nvPicPr>
        <p:blipFill>
          <a:blip r:embed="rId2"/>
          <a:stretch>
            <a:fillRect/>
          </a:stretch>
        </p:blipFill>
        <p:spPr>
          <a:xfrm>
            <a:off x="-70485" y="1607115"/>
            <a:ext cx="8738235" cy="5250885"/>
          </a:xfrm>
          <a:prstGeom prst="rect">
            <a:avLst/>
          </a:prstGeom>
        </p:spPr>
      </p:pic>
      <p:sp>
        <p:nvSpPr>
          <p:cNvPr id="2" name="Title 1"/>
          <p:cNvSpPr>
            <a:spLocks noGrp="1"/>
          </p:cNvSpPr>
          <p:nvPr>
            <p:ph type="title"/>
          </p:nvPr>
        </p:nvSpPr>
        <p:spPr/>
        <p:txBody>
          <a:bodyPr>
            <a:normAutofit/>
          </a:bodyPr>
          <a:lstStyle/>
          <a:p>
            <a:r>
              <a:rPr lang="en-US"/>
              <a:t>Taxi availability DB no repeat data input for timestamp</a:t>
            </a:r>
          </a:p>
        </p:txBody>
      </p:sp>
      <p:sp>
        <p:nvSpPr>
          <p:cNvPr id="3" name="Oval 2">
            <a:extLst>
              <a:ext uri="{FF2B5EF4-FFF2-40B4-BE49-F238E27FC236}">
                <a16:creationId xmlns:a16="http://schemas.microsoft.com/office/drawing/2014/main" id="{6E3DD7D6-36A5-44E2-AC08-76BAD526914A}"/>
              </a:ext>
            </a:extLst>
          </p:cNvPr>
          <p:cNvSpPr/>
          <p:nvPr/>
        </p:nvSpPr>
        <p:spPr>
          <a:xfrm>
            <a:off x="-70485" y="3011171"/>
            <a:ext cx="4953000" cy="1514475"/>
          </a:xfrm>
          <a:prstGeom prst="ellipse">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76FF7A-C84E-4216-81F2-0EAC7B973C24}"/>
              </a:ext>
            </a:extLst>
          </p:cNvPr>
          <p:cNvSpPr txBox="1"/>
          <p:nvPr/>
        </p:nvSpPr>
        <p:spPr>
          <a:xfrm>
            <a:off x="8046720" y="2479040"/>
            <a:ext cx="3335655" cy="2308324"/>
          </a:xfrm>
          <a:prstGeom prst="rect">
            <a:avLst/>
          </a:prstGeom>
          <a:noFill/>
        </p:spPr>
        <p:txBody>
          <a:bodyPr wrap="square" rtlCol="0">
            <a:spAutoFit/>
          </a:bodyPr>
          <a:lstStyle/>
          <a:p>
            <a:r>
              <a:rPr lang="en-US" dirty="0"/>
              <a:t>This is only part of the full code.</a:t>
            </a:r>
          </a:p>
          <a:p>
            <a:endParaRPr lang="en-US" dirty="0"/>
          </a:p>
          <a:p>
            <a:r>
              <a:rPr lang="en-US" dirty="0"/>
              <a:t>This function ensures that input into the Taxi summary data base is always with a unique </a:t>
            </a:r>
            <a:r>
              <a:rPr lang="en-US" dirty="0" err="1"/>
              <a:t>LtaTimestamp</a:t>
            </a:r>
            <a:r>
              <a:rPr lang="en-US" dirty="0"/>
              <a:t> so the data row is not repeated.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7869" y="492551"/>
            <a:ext cx="6226406" cy="1002309"/>
          </a:xfrm>
        </p:spPr>
        <p:txBody>
          <a:bodyPr>
            <a:normAutofit fontScale="90000"/>
          </a:bodyPr>
          <a:lstStyle/>
          <a:p>
            <a:r>
              <a:rPr lang="en-US" dirty="0"/>
              <a:t>TAXI: </a:t>
            </a:r>
            <a:br>
              <a:rPr lang="en-US" dirty="0"/>
            </a:br>
            <a:r>
              <a:rPr lang="en-US" dirty="0"/>
              <a:t>TAXI availability</a:t>
            </a:r>
          </a:p>
        </p:txBody>
      </p:sp>
      <p:pic>
        <p:nvPicPr>
          <p:cNvPr id="4" name="Picture 3"/>
          <p:cNvPicPr>
            <a:picLocks noChangeAspect="1"/>
          </p:cNvPicPr>
          <p:nvPr/>
        </p:nvPicPr>
        <p:blipFill>
          <a:blip r:embed="rId2"/>
          <a:stretch>
            <a:fillRect/>
          </a:stretch>
        </p:blipFill>
        <p:spPr>
          <a:xfrm>
            <a:off x="581025" y="570371"/>
            <a:ext cx="6139988" cy="5717258"/>
          </a:xfrm>
          <a:prstGeom prst="rect">
            <a:avLst/>
          </a:prstGeom>
        </p:spPr>
      </p:pic>
      <p:sp>
        <p:nvSpPr>
          <p:cNvPr id="5" name="Arrow: Left 4"/>
          <p:cNvSpPr/>
          <p:nvPr/>
        </p:nvSpPr>
        <p:spPr>
          <a:xfrm>
            <a:off x="6591300" y="2724150"/>
            <a:ext cx="895350" cy="7048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667625" y="1762125"/>
            <a:ext cx="3943350" cy="646331"/>
          </a:xfrm>
          <a:prstGeom prst="rect">
            <a:avLst/>
          </a:prstGeom>
          <a:noFill/>
        </p:spPr>
        <p:txBody>
          <a:bodyPr wrap="square" rtlCol="0">
            <a:spAutoFit/>
          </a:bodyPr>
          <a:lstStyle/>
          <a:p>
            <a:r>
              <a:rPr lang="en-US" dirty="0"/>
              <a:t>Scheduler for retrieving Data API every minute</a:t>
            </a:r>
          </a:p>
        </p:txBody>
      </p:sp>
      <p:sp>
        <p:nvSpPr>
          <p:cNvPr id="7" name="TextBox 6"/>
          <p:cNvSpPr txBox="1"/>
          <p:nvPr/>
        </p:nvSpPr>
        <p:spPr>
          <a:xfrm>
            <a:off x="7648575" y="2571750"/>
            <a:ext cx="3695700" cy="2308324"/>
          </a:xfrm>
          <a:prstGeom prst="rect">
            <a:avLst/>
          </a:prstGeom>
          <a:noFill/>
        </p:spPr>
        <p:txBody>
          <a:bodyPr wrap="square" rtlCol="0">
            <a:spAutoFit/>
          </a:bodyPr>
          <a:lstStyle/>
          <a:p>
            <a:r>
              <a:rPr lang="en-US" dirty="0"/>
              <a:t>First run is wait 10sec then call the </a:t>
            </a:r>
            <a:r>
              <a:rPr lang="en-US" dirty="0" err="1"/>
              <a:t>getTaxiData</a:t>
            </a:r>
            <a:r>
              <a:rPr lang="en-US" dirty="0"/>
              <a:t>(). There after, call the script </a:t>
            </a:r>
            <a:r>
              <a:rPr lang="en-US" b="1" dirty="0"/>
              <a:t>60 sec </a:t>
            </a:r>
            <a:r>
              <a:rPr lang="en-US" dirty="0"/>
              <a:t>after </a:t>
            </a:r>
            <a:r>
              <a:rPr lang="en-US" b="1" dirty="0"/>
              <a:t>end</a:t>
            </a:r>
            <a:r>
              <a:rPr lang="en-US" dirty="0"/>
              <a:t> of each run (may take small time to fetch data). Data API also release the data the same way, not 60 sec from start to another start of fetching.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5625" y="345273"/>
            <a:ext cx="8610600" cy="1293028"/>
          </a:xfrm>
        </p:spPr>
        <p:txBody>
          <a:bodyPr/>
          <a:lstStyle/>
          <a:p>
            <a:r>
              <a:rPr lang="en-US" dirty="0"/>
              <a:t>TAXI: </a:t>
            </a:r>
            <a:br>
              <a:rPr lang="en-US" dirty="0"/>
            </a:br>
            <a:r>
              <a:rPr lang="en-US" dirty="0"/>
              <a:t>TAXI availability</a:t>
            </a:r>
          </a:p>
        </p:txBody>
      </p:sp>
      <p:pic>
        <p:nvPicPr>
          <p:cNvPr id="4" name="Picture 3"/>
          <p:cNvPicPr>
            <a:picLocks noChangeAspect="1"/>
          </p:cNvPicPr>
          <p:nvPr/>
        </p:nvPicPr>
        <p:blipFill>
          <a:blip r:embed="rId2"/>
          <a:stretch>
            <a:fillRect/>
          </a:stretch>
        </p:blipFill>
        <p:spPr>
          <a:xfrm>
            <a:off x="337566" y="1293027"/>
            <a:ext cx="6796659" cy="4987763"/>
          </a:xfrm>
          <a:prstGeom prst="rect">
            <a:avLst/>
          </a:prstGeom>
        </p:spPr>
      </p:pic>
      <p:sp>
        <p:nvSpPr>
          <p:cNvPr id="5" name="TextBox 4"/>
          <p:cNvSpPr txBox="1"/>
          <p:nvPr/>
        </p:nvSpPr>
        <p:spPr>
          <a:xfrm>
            <a:off x="7400925" y="1866900"/>
            <a:ext cx="3781425" cy="2308324"/>
          </a:xfrm>
          <a:prstGeom prst="rect">
            <a:avLst/>
          </a:prstGeom>
          <a:noFill/>
        </p:spPr>
        <p:txBody>
          <a:bodyPr wrap="square" rtlCol="0">
            <a:spAutoFit/>
          </a:bodyPr>
          <a:lstStyle/>
          <a:p>
            <a:r>
              <a:rPr lang="en-US" dirty="0"/>
              <a:t>The data collected from API is in json form. Draw out relevant fields and insert into database</a:t>
            </a:r>
          </a:p>
          <a:p>
            <a:endParaRPr lang="en-US" dirty="0"/>
          </a:p>
          <a:p>
            <a:r>
              <a:rPr lang="en-US" dirty="0"/>
              <a:t>Note that commit done per json file instead of per line to quicken the speed of inserting data.</a:t>
            </a:r>
          </a:p>
        </p:txBody>
      </p:sp>
      <p:sp>
        <p:nvSpPr>
          <p:cNvPr id="6" name="Arrow: Left 5"/>
          <p:cNvSpPr/>
          <p:nvPr/>
        </p:nvSpPr>
        <p:spPr>
          <a:xfrm>
            <a:off x="6419850" y="2743200"/>
            <a:ext cx="714375" cy="4000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1614488"/>
            <a:ext cx="7404502" cy="4748212"/>
          </a:xfrm>
          <a:prstGeom prst="rect">
            <a:avLst/>
          </a:prstGeom>
        </p:spPr>
      </p:pic>
      <p:sp>
        <p:nvSpPr>
          <p:cNvPr id="2" name="Title 1"/>
          <p:cNvSpPr>
            <a:spLocks noGrp="1"/>
          </p:cNvSpPr>
          <p:nvPr>
            <p:ph type="title"/>
          </p:nvPr>
        </p:nvSpPr>
        <p:spPr/>
        <p:txBody>
          <a:bodyPr/>
          <a:lstStyle/>
          <a:p>
            <a:r>
              <a:rPr lang="en-US" dirty="0"/>
              <a:t>Taxi availability</a:t>
            </a:r>
          </a:p>
        </p:txBody>
      </p:sp>
      <p:sp>
        <p:nvSpPr>
          <p:cNvPr id="5" name="Arrow: Left 4"/>
          <p:cNvSpPr/>
          <p:nvPr/>
        </p:nvSpPr>
        <p:spPr>
          <a:xfrm>
            <a:off x="6324600" y="3752850"/>
            <a:ext cx="1304925" cy="8096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785501" y="2343149"/>
            <a:ext cx="3882623" cy="1754326"/>
          </a:xfrm>
          <a:prstGeom prst="rect">
            <a:avLst/>
          </a:prstGeom>
          <a:noFill/>
        </p:spPr>
        <p:txBody>
          <a:bodyPr wrap="square" rtlCol="0">
            <a:spAutoFit/>
          </a:bodyPr>
          <a:lstStyle/>
          <a:p>
            <a:r>
              <a:rPr lang="en-US" dirty="0"/>
              <a:t>To retrieve the </a:t>
            </a:r>
            <a:r>
              <a:rPr lang="en-US" b="1" dirty="0"/>
              <a:t>21.2 millions </a:t>
            </a:r>
            <a:r>
              <a:rPr lang="en-US" dirty="0"/>
              <a:t>rows of data into MySQL , use class structure so I don’t have to reconnect and disconnect each function from MySQL , as it may delay data retrieval.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a:blip r:embed="rId2"/>
          <a:stretch>
            <a:fillRect/>
          </a:stretch>
        </p:blipFill>
        <p:spPr>
          <a:xfrm>
            <a:off x="1831622" y="1936750"/>
            <a:ext cx="8528755" cy="4797425"/>
          </a:xfrm>
          <a:prstGeom prst="rect">
            <a:avLst/>
          </a:prstGeom>
        </p:spPr>
      </p:pic>
      <p:cxnSp>
        <p:nvCxnSpPr>
          <p:cNvPr id="6" name="Straight Arrow Connector 5"/>
          <p:cNvCxnSpPr/>
          <p:nvPr/>
        </p:nvCxnSpPr>
        <p:spPr>
          <a:xfrm flipH="1">
            <a:off x="3895725" y="2752725"/>
            <a:ext cx="1076325" cy="1038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85800" y="2624682"/>
            <a:ext cx="10820400" cy="3543799"/>
          </a:xfrm>
          <a:prstGeom prst="rect">
            <a:avLst/>
          </a:prstGeom>
        </p:spPr>
      </p:pic>
      <p:sp>
        <p:nvSpPr>
          <p:cNvPr id="4" name="Title 1"/>
          <p:cNvSpPr>
            <a:spLocks noGrp="1"/>
          </p:cNvSpPr>
          <p:nvPr>
            <p:ph type="title"/>
          </p:nvPr>
        </p:nvSpPr>
        <p:spPr>
          <a:xfrm>
            <a:off x="2895600" y="763588"/>
            <a:ext cx="8610600" cy="1293812"/>
          </a:xfrm>
        </p:spPr>
        <p:txBody>
          <a:bodyPr/>
          <a:lstStyle/>
          <a:p>
            <a:r>
              <a:rPr lang="en-US" dirty="0"/>
              <a:t>Taxi availability : Database improvement</a:t>
            </a:r>
          </a:p>
        </p:txBody>
      </p:sp>
      <p:sp>
        <p:nvSpPr>
          <p:cNvPr id="6" name="Oval 5"/>
          <p:cNvSpPr/>
          <p:nvPr/>
        </p:nvSpPr>
        <p:spPr>
          <a:xfrm>
            <a:off x="9934575" y="5305425"/>
            <a:ext cx="1571625" cy="1190625"/>
          </a:xfrm>
          <a:prstGeom prst="ellipse">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 y="2057400"/>
            <a:ext cx="10820400" cy="646331"/>
          </a:xfrm>
          <a:prstGeom prst="rect">
            <a:avLst/>
          </a:prstGeom>
          <a:noFill/>
        </p:spPr>
        <p:txBody>
          <a:bodyPr wrap="square" rtlCol="0">
            <a:spAutoFit/>
          </a:bodyPr>
          <a:lstStyle/>
          <a:p>
            <a:r>
              <a:rPr lang="en-US" dirty="0"/>
              <a:t>Before index adjustment, each hover on the Map (to be shown later) takes 9 sec to select nearest taxis within 2 km from a hover point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Picture 3"/>
          <p:cNvPicPr>
            <a:picLocks noChangeAspect="1"/>
          </p:cNvPicPr>
          <p:nvPr/>
        </p:nvPicPr>
        <p:blipFill rotWithShape="1">
          <a:blip r:embed="rId2"/>
          <a:srcRect l="2916" t="1630" r="1167" b="22814"/>
          <a:stretch>
            <a:fillRect/>
          </a:stretch>
        </p:blipFill>
        <p:spPr>
          <a:xfrm>
            <a:off x="895424" y="1849120"/>
            <a:ext cx="10845761" cy="4805680"/>
          </a:xfrm>
          <a:prstGeom prst="rect">
            <a:avLst/>
          </a:prstGeom>
        </p:spPr>
      </p:pic>
      <p:sp>
        <p:nvSpPr>
          <p:cNvPr id="5" name="Oval 4"/>
          <p:cNvSpPr/>
          <p:nvPr/>
        </p:nvSpPr>
        <p:spPr>
          <a:xfrm>
            <a:off x="9530080" y="6093627"/>
            <a:ext cx="2407920" cy="530693"/>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rotWithShape="1">
          <a:blip r:embed="rId2"/>
          <a:srcRect l="1" r="454" b="15664"/>
          <a:stretch>
            <a:fillRect/>
          </a:stretch>
        </p:blipFill>
        <p:spPr>
          <a:xfrm>
            <a:off x="1613516" y="2057401"/>
            <a:ext cx="8964967" cy="4272279"/>
          </a:xfrm>
          <a:prstGeom prst="rect">
            <a:avLst/>
          </a:prstGeom>
        </p:spPr>
      </p:pic>
      <p:sp>
        <p:nvSpPr>
          <p:cNvPr id="5" name="Oval 4"/>
          <p:cNvSpPr/>
          <p:nvPr/>
        </p:nvSpPr>
        <p:spPr>
          <a:xfrm>
            <a:off x="6990080" y="3169920"/>
            <a:ext cx="1280160" cy="660400"/>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81837" y="3500120"/>
            <a:ext cx="1280160" cy="660400"/>
          </a:xfrm>
          <a:prstGeom prst="ellipse">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729" t="-9189" r="17513" b="31676"/>
          <a:stretch>
            <a:fillRect/>
          </a:stretch>
        </p:blipFill>
        <p:spPr>
          <a:xfrm>
            <a:off x="-1076960" y="1195704"/>
            <a:ext cx="12734360" cy="5540375"/>
          </a:xfrm>
          <a:prstGeom prst="rect">
            <a:avLst/>
          </a:prstGeom>
        </p:spPr>
      </p:pic>
      <p:sp>
        <p:nvSpPr>
          <p:cNvPr id="5" name="Oval 4"/>
          <p:cNvSpPr/>
          <p:nvPr/>
        </p:nvSpPr>
        <p:spPr>
          <a:xfrm>
            <a:off x="3008560" y="3317622"/>
            <a:ext cx="4927600" cy="1778000"/>
          </a:xfrm>
          <a:prstGeom prst="ellipse">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a:off x="7200900" y="4206622"/>
            <a:ext cx="1221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981440" y="3159760"/>
            <a:ext cx="2824480" cy="1477328"/>
          </a:xfrm>
          <a:prstGeom prst="rect">
            <a:avLst/>
          </a:prstGeom>
          <a:noFill/>
        </p:spPr>
        <p:txBody>
          <a:bodyPr wrap="square" rtlCol="0">
            <a:spAutoFit/>
          </a:bodyPr>
          <a:lstStyle/>
          <a:p>
            <a:r>
              <a:rPr lang="en-US" dirty="0">
                <a:solidFill>
                  <a:srgbClr val="FF0000"/>
                </a:solidFill>
              </a:rPr>
              <a:t>This will set the second index and make the whole data retrieval for taxi availability within 2km faster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19250"/>
            <a:ext cx="10820400" cy="4599435"/>
          </a:xfrm>
        </p:spPr>
        <p:txBody>
          <a:bodyPr>
            <a:normAutofit fontScale="70000" lnSpcReduction="20000"/>
          </a:bodyPr>
          <a:lstStyle/>
          <a:p>
            <a:r>
              <a:rPr lang="en-US" sz="1400" dirty="0" err="1"/>
              <a:t>nparks</a:t>
            </a:r>
            <a:r>
              <a:rPr lang="en-US" sz="1400" dirty="0"/>
              <a:t>-car-park-lots-</a:t>
            </a:r>
            <a:r>
              <a:rPr lang="en-US" sz="1400" dirty="0" err="1"/>
              <a:t>kml.kml</a:t>
            </a:r>
            <a:endParaRPr lang="en-US" sz="1400" dirty="0"/>
          </a:p>
          <a:p>
            <a:pPr marL="800100" lvl="1" indent="-342900">
              <a:buFont typeface="+mj-lt"/>
              <a:buAutoNum type="arabicPeriod"/>
            </a:pPr>
            <a:r>
              <a:rPr lang="en-US" sz="1200" dirty="0"/>
              <a:t>It is converted to json then to csv</a:t>
            </a:r>
          </a:p>
          <a:p>
            <a:r>
              <a:rPr lang="en-US" sz="1400" dirty="0"/>
              <a:t>Taxi Availability</a:t>
            </a:r>
          </a:p>
          <a:p>
            <a:pPr marL="800100" lvl="1" indent="-342900">
              <a:buFont typeface="+mj-lt"/>
              <a:buAutoNum type="arabicPeriod"/>
            </a:pPr>
            <a:r>
              <a:rPr lang="en-US" sz="1200" dirty="0"/>
              <a:t>Json files every minute</a:t>
            </a:r>
          </a:p>
          <a:p>
            <a:pPr marL="800100" lvl="1" indent="-342900">
              <a:buFont typeface="+mj-lt"/>
              <a:buAutoNum type="arabicPeriod"/>
            </a:pPr>
            <a:r>
              <a:rPr lang="en-US" sz="1200" dirty="0"/>
              <a:t>Direct insert relevant data (selected fields) into MySQL</a:t>
            </a:r>
          </a:p>
          <a:p>
            <a:r>
              <a:rPr lang="en-US" sz="1400" dirty="0"/>
              <a:t>hdb-carpark-information.csv</a:t>
            </a:r>
          </a:p>
          <a:p>
            <a:pPr marL="800100" lvl="1" indent="-342900">
              <a:buFont typeface="+mj-lt"/>
              <a:buAutoNum type="arabicPeriod"/>
            </a:pPr>
            <a:r>
              <a:rPr lang="en-US" sz="1200" dirty="0"/>
              <a:t>Csv file with 2109 rows and 12 columns</a:t>
            </a:r>
          </a:p>
          <a:p>
            <a:pPr marL="800100" lvl="1" indent="-342900">
              <a:buFont typeface="+mj-lt"/>
              <a:buAutoNum type="arabicPeriod"/>
            </a:pPr>
            <a:r>
              <a:rPr lang="en-US" sz="1200" dirty="0"/>
              <a:t>Used directly as markers in maps</a:t>
            </a:r>
          </a:p>
          <a:p>
            <a:r>
              <a:rPr lang="en-US" sz="1400" dirty="0" err="1"/>
              <a:t>lta</a:t>
            </a:r>
            <a:r>
              <a:rPr lang="en-US" sz="1400" dirty="0"/>
              <a:t>-taxi-stop-</a:t>
            </a:r>
            <a:r>
              <a:rPr lang="en-US" sz="1400" dirty="0" err="1"/>
              <a:t>kml.kml</a:t>
            </a:r>
            <a:endParaRPr lang="en-US" sz="1400" dirty="0"/>
          </a:p>
          <a:p>
            <a:pPr marL="800100" lvl="1" indent="-342900">
              <a:buFont typeface="+mj-lt"/>
              <a:buAutoNum type="arabicPeriod"/>
            </a:pPr>
            <a:r>
              <a:rPr lang="en-US" sz="1200" dirty="0"/>
              <a:t>Converted to json then converted to CSV</a:t>
            </a:r>
          </a:p>
          <a:p>
            <a:pPr marL="800100" lvl="1" indent="-342900">
              <a:buFont typeface="+mj-lt"/>
              <a:buAutoNum type="arabicPeriod"/>
            </a:pPr>
            <a:r>
              <a:rPr lang="en-US" sz="1200" dirty="0"/>
              <a:t>Used directly as markers in maps</a:t>
            </a:r>
          </a:p>
          <a:p>
            <a:r>
              <a:rPr lang="en-US" sz="1400" dirty="0">
                <a:hlinkClick r:id="rId2"/>
              </a:rPr>
              <a:t>https://twitter.com</a:t>
            </a:r>
            <a:endParaRPr lang="en-US" sz="1400" dirty="0"/>
          </a:p>
          <a:p>
            <a:pPr marL="800100" lvl="1" indent="-342900">
              <a:buFont typeface="+mj-lt"/>
              <a:buAutoNum type="arabicPeriod"/>
            </a:pPr>
            <a:r>
              <a:rPr lang="en-US" sz="1200" dirty="0"/>
              <a:t>To draw out tweets for </a:t>
            </a:r>
            <a:r>
              <a:rPr lang="en-US" sz="1200" dirty="0" err="1"/>
              <a:t>wordCloud</a:t>
            </a:r>
            <a:r>
              <a:rPr lang="en-US" sz="1200" dirty="0"/>
              <a:t> and for MRT breakdown counts by doing a series of cleaning (manually), since tweets comes in all kinds of languages, symbols, capitalizations and have emoticons </a:t>
            </a:r>
          </a:p>
          <a:p>
            <a:r>
              <a:rPr lang="en-US" sz="1400" dirty="0" err="1"/>
              <a:t>buildings.json</a:t>
            </a:r>
            <a:endParaRPr lang="en-US" sz="1400" dirty="0"/>
          </a:p>
          <a:p>
            <a:pPr marL="800100" lvl="1" indent="-342900">
              <a:buFont typeface="+mj-lt"/>
              <a:buAutoNum type="arabicPeriod"/>
            </a:pPr>
            <a:r>
              <a:rPr lang="en-US" sz="1200" dirty="0"/>
              <a:t>Converted to csv then uploaded to MySQL</a:t>
            </a:r>
          </a:p>
          <a:p>
            <a:pPr marL="800100" lvl="1" indent="-342900">
              <a:buFont typeface="+mj-lt"/>
              <a:buAutoNum type="arabicPeriod"/>
            </a:pPr>
            <a:r>
              <a:rPr lang="en-US" sz="1200" dirty="0"/>
              <a:t>Retrieved for address, long, </a:t>
            </a:r>
            <a:r>
              <a:rPr lang="en-US" sz="1200" dirty="0" err="1"/>
              <a:t>lat</a:t>
            </a:r>
            <a:r>
              <a:rPr lang="en-US" sz="1200" dirty="0"/>
              <a:t> and postal codes for the Maps</a:t>
            </a:r>
          </a:p>
          <a:p>
            <a:r>
              <a:rPr lang="en-US" sz="1400" dirty="0" err="1"/>
              <a:t>mrt_stations.json</a:t>
            </a:r>
            <a:endParaRPr lang="en-US" sz="1400" dirty="0"/>
          </a:p>
          <a:p>
            <a:pPr marL="800100" lvl="1" indent="-342900">
              <a:buFont typeface="+mj-lt"/>
              <a:buAutoNum type="arabicPeriod"/>
            </a:pPr>
            <a:r>
              <a:rPr lang="en-US" sz="1200" dirty="0"/>
              <a:t>Converted to csv then used in Map and calculator and bar graph, boxplot</a:t>
            </a:r>
          </a:p>
          <a:p>
            <a:r>
              <a:rPr lang="en-US" sz="1400" dirty="0"/>
              <a:t>public-transport-utilisation-average-trip-distance.csv</a:t>
            </a:r>
          </a:p>
          <a:p>
            <a:pPr marL="800100" lvl="1" indent="-342900">
              <a:buFont typeface="+mj-lt"/>
              <a:buAutoNum type="arabicPeriod"/>
            </a:pPr>
            <a:r>
              <a:rPr lang="en-US" sz="1200" dirty="0"/>
              <a:t>Uploaded into MongoDB for easy retrieval</a:t>
            </a:r>
          </a:p>
          <a:p>
            <a:pPr marL="800100" lvl="1" indent="-342900">
              <a:buFont typeface="+mj-lt"/>
              <a:buAutoNum type="arabicPeriod"/>
            </a:pPr>
            <a:r>
              <a:rPr lang="en-US" sz="1200" dirty="0"/>
              <a:t>Used in scatterplot</a:t>
            </a:r>
          </a:p>
          <a:p>
            <a:r>
              <a:rPr lang="en-US" sz="1400" dirty="0">
                <a:hlinkClick r:id="rId3"/>
              </a:rPr>
              <a:t>https://github.com/captmomo/mrt_tbc</a:t>
            </a:r>
            <a:endParaRPr lang="en-US" sz="1400" dirty="0"/>
          </a:p>
          <a:p>
            <a:pPr marL="800100" lvl="1" indent="-342900">
              <a:buFont typeface="+mj-lt"/>
              <a:buAutoNum type="arabicPeriod"/>
            </a:pPr>
            <a:r>
              <a:rPr lang="en-US" sz="1200" dirty="0"/>
              <a:t>Added on to the scrapped data (older data) from this website by crawling more on Twitter </a:t>
            </a:r>
            <a:r>
              <a:rPr lang="en-US" sz="1200" dirty="0" err="1"/>
              <a:t>Api</a:t>
            </a:r>
            <a:r>
              <a:rPr lang="en-US" sz="1200" dirty="0"/>
              <a:t>. Then I manually cleaned more data for MRT breakdown before processing it</a:t>
            </a:r>
          </a:p>
          <a:p>
            <a:pPr marL="800100" lvl="1" indent="-342900">
              <a:buFont typeface="+mj-lt"/>
              <a:buAutoNum type="arabicPeriod"/>
            </a:pPr>
            <a:r>
              <a:rPr lang="en-US" sz="1200" dirty="0"/>
              <a:t>Have no access to his codes on calculations, and my codes are done in Python while his is R program. My codes are written from fresh</a:t>
            </a:r>
          </a:p>
          <a:p>
            <a:pPr marL="1371600" lvl="3" indent="0">
              <a:buNone/>
            </a:pPr>
            <a:r>
              <a:rPr lang="en-US" sz="800" dirty="0"/>
              <a:t>														</a:t>
            </a:r>
          </a:p>
          <a:p>
            <a:endParaRPr lang="en-US" sz="1400" dirty="0"/>
          </a:p>
        </p:txBody>
      </p:sp>
      <p:sp>
        <p:nvSpPr>
          <p:cNvPr id="5" name="Title 4"/>
          <p:cNvSpPr>
            <a:spLocks noGrp="1"/>
          </p:cNvSpPr>
          <p:nvPr>
            <p:ph type="title"/>
          </p:nvPr>
        </p:nvSpPr>
        <p:spPr/>
        <p:txBody>
          <a:bodyPr/>
          <a:lstStyle/>
          <a:p>
            <a:r>
              <a:rPr lang="en-US" dirty="0"/>
              <a:t>About the RAW datasets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availability : Database improvement</a:t>
            </a:r>
          </a:p>
        </p:txBody>
      </p:sp>
      <p:pic>
        <p:nvPicPr>
          <p:cNvPr id="4" name="Content Placeholder 3"/>
          <p:cNvPicPr>
            <a:picLocks noGrp="1" noChangeAspect="1"/>
          </p:cNvPicPr>
          <p:nvPr>
            <p:ph idx="1"/>
          </p:nvPr>
        </p:nvPicPr>
        <p:blipFill>
          <a:blip r:embed="rId2"/>
          <a:stretch>
            <a:fillRect/>
          </a:stretch>
        </p:blipFill>
        <p:spPr>
          <a:xfrm>
            <a:off x="685800" y="2882771"/>
            <a:ext cx="10820400" cy="2646620"/>
          </a:xfrm>
          <a:prstGeom prst="rect">
            <a:avLst/>
          </a:prstGeom>
        </p:spPr>
      </p:pic>
      <p:sp>
        <p:nvSpPr>
          <p:cNvPr id="5" name="Oval 4"/>
          <p:cNvSpPr/>
          <p:nvPr/>
        </p:nvSpPr>
        <p:spPr>
          <a:xfrm>
            <a:off x="9672320" y="5019040"/>
            <a:ext cx="2235200" cy="833120"/>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8625840" y="5529391"/>
            <a:ext cx="914400" cy="404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32320" y="5770880"/>
            <a:ext cx="1778000" cy="646331"/>
          </a:xfrm>
          <a:prstGeom prst="rect">
            <a:avLst/>
          </a:prstGeom>
          <a:noFill/>
        </p:spPr>
        <p:txBody>
          <a:bodyPr wrap="square" rtlCol="0">
            <a:spAutoFit/>
          </a:bodyPr>
          <a:lstStyle/>
          <a:p>
            <a:r>
              <a:rPr lang="en-US" dirty="0">
                <a:solidFill>
                  <a:srgbClr val="FF0000"/>
                </a:solidFill>
              </a:rPr>
              <a:t>Now so much faster!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0" y="0"/>
            <a:ext cx="8610600" cy="1293028"/>
          </a:xfrm>
        </p:spPr>
        <p:txBody>
          <a:bodyPr/>
          <a:lstStyle/>
          <a:p>
            <a:r>
              <a:rPr lang="en-US" dirty="0"/>
              <a:t>Histogram Density : Taxi availability</a:t>
            </a:r>
          </a:p>
        </p:txBody>
      </p:sp>
      <p:sp>
        <p:nvSpPr>
          <p:cNvPr id="6" name="TextBox 5"/>
          <p:cNvSpPr txBox="1"/>
          <p:nvPr/>
        </p:nvSpPr>
        <p:spPr>
          <a:xfrm>
            <a:off x="228600" y="1293028"/>
            <a:ext cx="2228850" cy="4801314"/>
          </a:xfrm>
          <a:prstGeom prst="rect">
            <a:avLst/>
          </a:prstGeom>
          <a:noFill/>
        </p:spPr>
        <p:txBody>
          <a:bodyPr wrap="square" rtlCol="0">
            <a:spAutoFit/>
          </a:bodyPr>
          <a:lstStyle/>
          <a:p>
            <a:r>
              <a:rPr lang="en-US" dirty="0"/>
              <a:t>Histogram cum Density map is plotted. Lat is vertical axis while Long is horizontal axis.</a:t>
            </a:r>
          </a:p>
          <a:p>
            <a:endParaRPr lang="en-US" dirty="0"/>
          </a:p>
          <a:p>
            <a:r>
              <a:rPr lang="en-US" dirty="0"/>
              <a:t>Slider allows user to see the distribution of taxis across time. </a:t>
            </a:r>
          </a:p>
          <a:p>
            <a:endParaRPr lang="en-US" dirty="0"/>
          </a:p>
          <a:p>
            <a:r>
              <a:rPr lang="en-US" dirty="0"/>
              <a:t>Analysis: Taxis are mostly centralized in Changi airport and Central regions</a:t>
            </a:r>
          </a:p>
        </p:txBody>
      </p:sp>
      <p:pic>
        <p:nvPicPr>
          <p:cNvPr id="4" name="Picture 3"/>
          <p:cNvPicPr>
            <a:picLocks noChangeAspect="1"/>
          </p:cNvPicPr>
          <p:nvPr/>
        </p:nvPicPr>
        <p:blipFill>
          <a:blip r:embed="rId2"/>
          <a:stretch>
            <a:fillRect/>
          </a:stretch>
        </p:blipFill>
        <p:spPr>
          <a:xfrm>
            <a:off x="2546981" y="1199830"/>
            <a:ext cx="9483094" cy="48013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0850" y="335748"/>
            <a:ext cx="8610600" cy="1293028"/>
          </a:xfrm>
        </p:spPr>
        <p:txBody>
          <a:bodyPr/>
          <a:lstStyle/>
          <a:p>
            <a:r>
              <a:rPr lang="en-US" dirty="0"/>
              <a:t>Histogram Density : Taxi availability</a:t>
            </a:r>
          </a:p>
        </p:txBody>
      </p:sp>
      <p:pic>
        <p:nvPicPr>
          <p:cNvPr id="4" name="Content Placeholder 3"/>
          <p:cNvPicPr>
            <a:picLocks noGrp="1" noChangeAspect="1"/>
          </p:cNvPicPr>
          <p:nvPr>
            <p:ph idx="1"/>
          </p:nvPr>
        </p:nvPicPr>
        <p:blipFill>
          <a:blip r:embed="rId2"/>
          <a:stretch>
            <a:fillRect/>
          </a:stretch>
        </p:blipFill>
        <p:spPr>
          <a:xfrm>
            <a:off x="0" y="1895475"/>
            <a:ext cx="12188743" cy="400063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364323"/>
            <a:ext cx="8610600" cy="1293028"/>
          </a:xfrm>
        </p:spPr>
        <p:txBody>
          <a:bodyPr>
            <a:normAutofit fontScale="90000"/>
          </a:bodyPr>
          <a:lstStyle/>
          <a:p>
            <a:r>
              <a:rPr lang="en-US" dirty="0"/>
              <a:t>Density Map done with </a:t>
            </a:r>
            <a:r>
              <a:rPr lang="en-US" dirty="0" err="1"/>
              <a:t>Ipyleaflet</a:t>
            </a:r>
            <a:r>
              <a:rPr lang="en-US" dirty="0"/>
              <a:t> for </a:t>
            </a:r>
            <a:r>
              <a:rPr lang="en-US" dirty="0" err="1"/>
              <a:t>TAXi</a:t>
            </a:r>
            <a:br>
              <a:rPr lang="en-US" dirty="0"/>
            </a:br>
            <a:endParaRPr lang="en-US" dirty="0"/>
          </a:p>
        </p:txBody>
      </p:sp>
      <p:pic>
        <p:nvPicPr>
          <p:cNvPr id="5" name="Picture 4"/>
          <p:cNvPicPr>
            <a:picLocks noChangeAspect="1"/>
          </p:cNvPicPr>
          <p:nvPr/>
        </p:nvPicPr>
        <p:blipFill>
          <a:blip r:embed="rId2"/>
          <a:stretch>
            <a:fillRect/>
          </a:stretch>
        </p:blipFill>
        <p:spPr>
          <a:xfrm>
            <a:off x="2695574" y="1259673"/>
            <a:ext cx="9401175" cy="4712502"/>
          </a:xfrm>
          <a:prstGeom prst="rect">
            <a:avLst/>
          </a:prstGeom>
        </p:spPr>
      </p:pic>
      <p:sp>
        <p:nvSpPr>
          <p:cNvPr id="6" name="TextBox 5"/>
          <p:cNvSpPr txBox="1"/>
          <p:nvPr/>
        </p:nvSpPr>
        <p:spPr>
          <a:xfrm>
            <a:off x="247649" y="1764498"/>
            <a:ext cx="2533649" cy="3970318"/>
          </a:xfrm>
          <a:prstGeom prst="rect">
            <a:avLst/>
          </a:prstGeom>
          <a:noFill/>
        </p:spPr>
        <p:txBody>
          <a:bodyPr wrap="square" rtlCol="0">
            <a:spAutoFit/>
          </a:bodyPr>
          <a:lstStyle/>
          <a:p>
            <a:r>
              <a:rPr lang="en-US" dirty="0"/>
              <a:t>Done with </a:t>
            </a:r>
            <a:r>
              <a:rPr lang="en-US" dirty="0" err="1"/>
              <a:t>Ipyleaflet</a:t>
            </a:r>
            <a:r>
              <a:rPr lang="en-US" dirty="0"/>
              <a:t>, so user have to see the graph in action with </a:t>
            </a:r>
            <a:r>
              <a:rPr lang="en-US" dirty="0" err="1"/>
              <a:t>Jupyter</a:t>
            </a:r>
            <a:r>
              <a:rPr lang="en-US" dirty="0"/>
              <a:t>. This gives a better visual representation</a:t>
            </a:r>
          </a:p>
          <a:p>
            <a:endParaRPr lang="en-US" dirty="0"/>
          </a:p>
          <a:p>
            <a:r>
              <a:rPr lang="en-US" dirty="0"/>
              <a:t>Graph also provides details like Datetime, Total Taxis, and </a:t>
            </a:r>
            <a:r>
              <a:rPr lang="en-US" dirty="0" err="1"/>
              <a:t>Datasetid</a:t>
            </a:r>
            <a:endParaRPr lang="en-US" dirty="0"/>
          </a:p>
          <a:p>
            <a:endParaRPr lang="en-US" dirty="0"/>
          </a:p>
          <a:p>
            <a:r>
              <a:rPr lang="en-US" dirty="0"/>
              <a:t>Analysis same as previous slide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Map done with </a:t>
            </a:r>
            <a:r>
              <a:rPr lang="en-US" dirty="0" err="1"/>
              <a:t>Ipyleaflet</a:t>
            </a:r>
            <a:r>
              <a:rPr lang="en-US" dirty="0"/>
              <a:t> for </a:t>
            </a:r>
            <a:r>
              <a:rPr lang="en-US" dirty="0" err="1"/>
              <a:t>TAXi</a:t>
            </a:r>
            <a:endParaRPr lang="en-US" dirty="0"/>
          </a:p>
        </p:txBody>
      </p:sp>
      <p:pic>
        <p:nvPicPr>
          <p:cNvPr id="4" name="Content Placeholder 3"/>
          <p:cNvPicPr>
            <a:picLocks noGrp="1" noChangeAspect="1"/>
          </p:cNvPicPr>
          <p:nvPr>
            <p:ph idx="1"/>
          </p:nvPr>
        </p:nvPicPr>
        <p:blipFill>
          <a:blip r:embed="rId2"/>
          <a:stretch>
            <a:fillRect/>
          </a:stretch>
        </p:blipFill>
        <p:spPr>
          <a:xfrm>
            <a:off x="2906703" y="2193925"/>
            <a:ext cx="6378594" cy="4024313"/>
          </a:xfrm>
          <a:prstGeom prst="rect">
            <a:avLst/>
          </a:prstGeom>
        </p:spPr>
      </p:pic>
      <p:sp>
        <p:nvSpPr>
          <p:cNvPr id="5" name="Arrow: Right 4"/>
          <p:cNvSpPr/>
          <p:nvPr/>
        </p:nvSpPr>
        <p:spPr>
          <a:xfrm rot="20809641">
            <a:off x="4638674" y="5727699"/>
            <a:ext cx="676275"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86100" y="6093627"/>
            <a:ext cx="2324100" cy="369332"/>
          </a:xfrm>
          <a:prstGeom prst="rect">
            <a:avLst/>
          </a:prstGeom>
          <a:noFill/>
        </p:spPr>
        <p:txBody>
          <a:bodyPr wrap="square" rtlCol="0">
            <a:spAutoFit/>
          </a:bodyPr>
          <a:lstStyle/>
          <a:p>
            <a:r>
              <a:rPr lang="en-US" dirty="0"/>
              <a:t>Link to full script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Changi and town has more taxi availability</a:t>
            </a:r>
          </a:p>
        </p:txBody>
      </p:sp>
      <p:pic>
        <p:nvPicPr>
          <p:cNvPr id="4" name="Content Placeholder 3"/>
          <p:cNvPicPr>
            <a:picLocks noGrp="1" noChangeAspect="1"/>
          </p:cNvPicPr>
          <p:nvPr>
            <p:ph idx="1"/>
          </p:nvPr>
        </p:nvPicPr>
        <p:blipFill rotWithShape="1">
          <a:blip r:embed="rId2"/>
          <a:srcRect l="11219" t="4766" r="12202" b="11327"/>
          <a:stretch>
            <a:fillRect/>
          </a:stretch>
        </p:blipFill>
        <p:spPr>
          <a:xfrm>
            <a:off x="2692399" y="1940559"/>
            <a:ext cx="7112001" cy="4383359"/>
          </a:xfrm>
          <a:prstGeom prst="rect">
            <a:avLst/>
          </a:prstGeom>
        </p:spPr>
      </p:pic>
      <p:sp>
        <p:nvSpPr>
          <p:cNvPr id="5" name="Oval 4"/>
          <p:cNvSpPr/>
          <p:nvPr/>
        </p:nvSpPr>
        <p:spPr>
          <a:xfrm>
            <a:off x="7172960" y="3860800"/>
            <a:ext cx="528320" cy="1158240"/>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0" y="364323"/>
            <a:ext cx="8610600" cy="1293028"/>
          </a:xfrm>
        </p:spPr>
        <p:txBody>
          <a:bodyPr>
            <a:normAutofit fontScale="90000"/>
          </a:bodyPr>
          <a:lstStyle/>
          <a:p>
            <a:r>
              <a:rPr lang="en-US" dirty="0" err="1"/>
              <a:t>ScatterMap</a:t>
            </a:r>
            <a:r>
              <a:rPr lang="en-US" dirty="0"/>
              <a:t>: Number of Taxi within 2km of where you are</a:t>
            </a:r>
            <a:br>
              <a:rPr lang="en-US" dirty="0"/>
            </a:br>
            <a:endParaRPr lang="en-US" dirty="0"/>
          </a:p>
        </p:txBody>
      </p:sp>
      <p:pic>
        <p:nvPicPr>
          <p:cNvPr id="5" name="Picture 4"/>
          <p:cNvPicPr>
            <a:picLocks noChangeAspect="1"/>
          </p:cNvPicPr>
          <p:nvPr/>
        </p:nvPicPr>
        <p:blipFill>
          <a:blip r:embed="rId2"/>
          <a:stretch>
            <a:fillRect/>
          </a:stretch>
        </p:blipFill>
        <p:spPr>
          <a:xfrm>
            <a:off x="2449956" y="1254608"/>
            <a:ext cx="9656319" cy="4889018"/>
          </a:xfrm>
          <a:prstGeom prst="rect">
            <a:avLst/>
          </a:prstGeom>
        </p:spPr>
      </p:pic>
      <p:sp>
        <p:nvSpPr>
          <p:cNvPr id="6" name="TextBox 5"/>
          <p:cNvSpPr txBox="1"/>
          <p:nvPr/>
        </p:nvSpPr>
        <p:spPr>
          <a:xfrm>
            <a:off x="266700" y="1533525"/>
            <a:ext cx="2000250" cy="5355312"/>
          </a:xfrm>
          <a:prstGeom prst="rect">
            <a:avLst/>
          </a:prstGeom>
          <a:noFill/>
        </p:spPr>
        <p:txBody>
          <a:bodyPr wrap="square" rtlCol="0">
            <a:spAutoFit/>
          </a:bodyPr>
          <a:lstStyle/>
          <a:p>
            <a:r>
              <a:rPr lang="en-US" dirty="0"/>
              <a:t>Hover to any of the MRT station(marker for this app)</a:t>
            </a:r>
          </a:p>
          <a:p>
            <a:endParaRPr lang="en-US" dirty="0"/>
          </a:p>
          <a:p>
            <a:r>
              <a:rPr lang="en-US" dirty="0" err="1"/>
              <a:t>Scattermap</a:t>
            </a:r>
            <a:r>
              <a:rPr lang="en-US" dirty="0"/>
              <a:t> of taxis around the pointer will be shown</a:t>
            </a:r>
          </a:p>
          <a:p>
            <a:endParaRPr lang="en-US" dirty="0"/>
          </a:p>
          <a:p>
            <a:r>
              <a:rPr lang="en-US" dirty="0"/>
              <a:t>Use </a:t>
            </a:r>
            <a:r>
              <a:rPr lang="en-US" dirty="0" err="1"/>
              <a:t>rangeslider</a:t>
            </a:r>
            <a:r>
              <a:rPr lang="en-US" dirty="0"/>
              <a:t> and slider to change datetime</a:t>
            </a:r>
          </a:p>
          <a:p>
            <a:endParaRPr lang="en-US" dirty="0"/>
          </a:p>
          <a:p>
            <a:r>
              <a:rPr lang="en-US" dirty="0"/>
              <a:t>Output will show user how many near by taxis within 2km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Number of Taxi within 2km of where you are</a:t>
            </a:r>
            <a:br>
              <a:rPr lang="en-US" dirty="0"/>
            </a:br>
            <a:endParaRPr lang="en-US" dirty="0"/>
          </a:p>
        </p:txBody>
      </p:sp>
      <p:pic>
        <p:nvPicPr>
          <p:cNvPr id="4" name="Content Placeholder 3"/>
          <p:cNvPicPr>
            <a:picLocks noGrp="1" noChangeAspect="1"/>
          </p:cNvPicPr>
          <p:nvPr>
            <p:ph idx="1"/>
          </p:nvPr>
        </p:nvPicPr>
        <p:blipFill rotWithShape="1">
          <a:blip r:embed="rId2"/>
          <a:srcRect l="873" t="13885" r="3136" b="13452"/>
          <a:stretch>
            <a:fillRect/>
          </a:stretch>
        </p:blipFill>
        <p:spPr>
          <a:xfrm>
            <a:off x="1019175" y="2190750"/>
            <a:ext cx="10004911" cy="426006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075" y="1031163"/>
            <a:ext cx="8610600" cy="1293028"/>
          </a:xfrm>
        </p:spPr>
        <p:txBody>
          <a:bodyPr>
            <a:normAutofit fontScale="90000"/>
          </a:bodyPr>
          <a:lstStyle/>
          <a:p>
            <a:r>
              <a:rPr lang="en-US" dirty="0"/>
              <a:t>TAXI: Shortest travelling distance between any 2 locations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561975" y="4006969"/>
            <a:ext cx="10820400" cy="1587262"/>
          </a:xfrm>
          <a:prstGeom prst="rect">
            <a:avLst/>
          </a:prstGeom>
        </p:spPr>
      </p:pic>
      <p:sp>
        <p:nvSpPr>
          <p:cNvPr id="5" name="TextBox 4"/>
          <p:cNvSpPr txBox="1"/>
          <p:nvPr/>
        </p:nvSpPr>
        <p:spPr>
          <a:xfrm>
            <a:off x="695325" y="2057401"/>
            <a:ext cx="10639425" cy="923330"/>
          </a:xfrm>
          <a:prstGeom prst="rect">
            <a:avLst/>
          </a:prstGeom>
          <a:noFill/>
        </p:spPr>
        <p:txBody>
          <a:bodyPr wrap="square" rtlCol="0">
            <a:spAutoFit/>
          </a:bodyPr>
          <a:lstStyle/>
          <a:p>
            <a:r>
              <a:rPr lang="en-US" dirty="0"/>
              <a:t>Data from Here.com API and </a:t>
            </a:r>
            <a:r>
              <a:rPr lang="en-US" dirty="0" err="1"/>
              <a:t>Mapbox</a:t>
            </a:r>
            <a:r>
              <a:rPr lang="en-US" dirty="0"/>
              <a:t> API. It will give us the shortest route (potentially also time) for any 2 points. It will give slight different results from Google map. Did not use Google Maps because it is a chargeable API (free for a limited usage only).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73823"/>
            <a:ext cx="8610600" cy="1293028"/>
          </a:xfrm>
        </p:spPr>
        <p:txBody>
          <a:bodyPr>
            <a:normAutofit fontScale="90000"/>
          </a:bodyPr>
          <a:lstStyle/>
          <a:p>
            <a:r>
              <a:rPr lang="en-US" dirty="0"/>
              <a:t>TAXI: Shortest travelling distance between any 2 locations</a:t>
            </a:r>
          </a:p>
        </p:txBody>
      </p:sp>
      <p:pic>
        <p:nvPicPr>
          <p:cNvPr id="5" name="Picture 4"/>
          <p:cNvPicPr>
            <a:picLocks noChangeAspect="1"/>
          </p:cNvPicPr>
          <p:nvPr/>
        </p:nvPicPr>
        <p:blipFill>
          <a:blip r:embed="rId2"/>
          <a:stretch>
            <a:fillRect/>
          </a:stretch>
        </p:blipFill>
        <p:spPr>
          <a:xfrm>
            <a:off x="1919544" y="1314450"/>
            <a:ext cx="10272456" cy="5200970"/>
          </a:xfrm>
          <a:prstGeom prst="rect">
            <a:avLst/>
          </a:prstGeom>
        </p:spPr>
      </p:pic>
      <p:sp>
        <p:nvSpPr>
          <p:cNvPr id="6" name="TextBox 5"/>
          <p:cNvSpPr txBox="1"/>
          <p:nvPr/>
        </p:nvSpPr>
        <p:spPr>
          <a:xfrm>
            <a:off x="52644" y="1314450"/>
            <a:ext cx="1866900" cy="6186309"/>
          </a:xfrm>
          <a:prstGeom prst="rect">
            <a:avLst/>
          </a:prstGeom>
          <a:noFill/>
        </p:spPr>
        <p:txBody>
          <a:bodyPr wrap="square" rtlCol="0">
            <a:spAutoFit/>
          </a:bodyPr>
          <a:lstStyle/>
          <a:p>
            <a:r>
              <a:rPr lang="en-US" dirty="0"/>
              <a:t>This app uses Dash </a:t>
            </a:r>
            <a:r>
              <a:rPr lang="en-US" b="1" dirty="0"/>
              <a:t>Dropdown menu </a:t>
            </a:r>
            <a:r>
              <a:rPr lang="en-US" dirty="0"/>
              <a:t>outputs:</a:t>
            </a:r>
          </a:p>
          <a:p>
            <a:r>
              <a:rPr lang="en-US" b="1" dirty="0"/>
              <a:t>Distance and time travelled</a:t>
            </a:r>
          </a:p>
          <a:p>
            <a:endParaRPr lang="en-US" dirty="0"/>
          </a:p>
          <a:p>
            <a:r>
              <a:rPr lang="en-US" dirty="0"/>
              <a:t>Note that I used a subset of buildings postal code here because it hangs my Chrome. For full set of postal data, please refer to </a:t>
            </a:r>
            <a:r>
              <a:rPr lang="en-US" i="1" dirty="0"/>
              <a:t>‘Concat_Add_PostalCode_distbtw2Pts.csv’ </a:t>
            </a:r>
          </a:p>
          <a:p>
            <a:endParaRPr lang="en-US"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sp>
        <p:nvSpPr>
          <p:cNvPr id="3" name="Content Placeholder 2"/>
          <p:cNvSpPr>
            <a:spLocks noGrp="1"/>
          </p:cNvSpPr>
          <p:nvPr>
            <p:ph idx="1"/>
          </p:nvPr>
        </p:nvSpPr>
        <p:spPr/>
        <p:txBody>
          <a:bodyPr/>
          <a:lstStyle/>
          <a:p>
            <a:r>
              <a:rPr lang="en-US" dirty="0"/>
              <a:t>First of all , to get the general census, I did a twitter API to get tweets</a:t>
            </a:r>
          </a:p>
          <a:p>
            <a:r>
              <a:rPr lang="en-US" dirty="0"/>
              <a:t>Take only the root of the words</a:t>
            </a:r>
          </a:p>
          <a:p>
            <a:r>
              <a:rPr lang="en-US" dirty="0"/>
              <a:t>Remove Emoticons</a:t>
            </a:r>
          </a:p>
          <a:p>
            <a:r>
              <a:rPr lang="en-US" dirty="0"/>
              <a:t>Since output of the words are still weird words, I went to narrow down to some topics Singaporeans might be interested about</a:t>
            </a:r>
          </a:p>
          <a:p>
            <a:r>
              <a:rPr lang="en-US" dirty="0"/>
              <a:t>Build a </a:t>
            </a:r>
            <a:r>
              <a:rPr lang="en-US" dirty="0" err="1"/>
              <a:t>wordcloud</a:t>
            </a:r>
            <a:r>
              <a:rPr lang="en-US" dirty="0"/>
              <a:t> in </a:t>
            </a:r>
            <a:r>
              <a:rPr lang="en-US" dirty="0" err="1"/>
              <a:t>Jupyter</a:t>
            </a:r>
            <a:endParaRPr lang="en-US" dirty="0"/>
          </a:p>
        </p:txBody>
      </p:sp>
      <p:pic>
        <p:nvPicPr>
          <p:cNvPr id="5" name="Picture 4"/>
          <p:cNvPicPr>
            <a:picLocks noChangeAspect="1"/>
          </p:cNvPicPr>
          <p:nvPr/>
        </p:nvPicPr>
        <p:blipFill>
          <a:blip r:embed="rId2"/>
          <a:stretch>
            <a:fillRect/>
          </a:stretch>
        </p:blipFill>
        <p:spPr>
          <a:xfrm>
            <a:off x="7200900" y="4124325"/>
            <a:ext cx="4653419" cy="312223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BADA6F-70A6-4006-BEC3-CAE9FB2C2099}"/>
              </a:ext>
            </a:extLst>
          </p:cNvPr>
          <p:cNvPicPr>
            <a:picLocks noChangeAspect="1"/>
          </p:cNvPicPr>
          <p:nvPr/>
        </p:nvPicPr>
        <p:blipFill>
          <a:blip r:embed="rId2"/>
          <a:stretch>
            <a:fillRect/>
          </a:stretch>
        </p:blipFill>
        <p:spPr>
          <a:xfrm>
            <a:off x="781050" y="1541859"/>
            <a:ext cx="10868025" cy="5239941"/>
          </a:xfrm>
          <a:prstGeom prst="rect">
            <a:avLst/>
          </a:prstGeom>
        </p:spPr>
      </p:pic>
      <p:sp>
        <p:nvSpPr>
          <p:cNvPr id="2" name="Title 1">
            <a:extLst>
              <a:ext uri="{FF2B5EF4-FFF2-40B4-BE49-F238E27FC236}">
                <a16:creationId xmlns:a16="http://schemas.microsoft.com/office/drawing/2014/main" id="{894B413C-19BD-424D-98AB-CE124105EA8D}"/>
              </a:ext>
            </a:extLst>
          </p:cNvPr>
          <p:cNvSpPr>
            <a:spLocks noGrp="1"/>
          </p:cNvSpPr>
          <p:nvPr>
            <p:ph type="title"/>
          </p:nvPr>
        </p:nvSpPr>
        <p:spPr/>
        <p:txBody>
          <a:bodyPr>
            <a:normAutofit fontScale="90000"/>
          </a:bodyPr>
          <a:lstStyle/>
          <a:p>
            <a:r>
              <a:rPr lang="en-US" dirty="0"/>
              <a:t>TAXI: Shortest travelling distance between any 2 locations can do </a:t>
            </a:r>
            <a:r>
              <a:rPr lang="en-US" dirty="0" err="1"/>
              <a:t>REgex</a:t>
            </a:r>
            <a:endParaRPr lang="en-US" dirty="0"/>
          </a:p>
        </p:txBody>
      </p:sp>
    </p:spTree>
    <p:extLst>
      <p:ext uri="{BB962C8B-B14F-4D97-AF65-F5344CB8AC3E}">
        <p14:creationId xmlns:p14="http://schemas.microsoft.com/office/powerpoint/2010/main" val="3180191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4175" y="0"/>
            <a:ext cx="8610600" cy="1293028"/>
          </a:xfrm>
        </p:spPr>
        <p:txBody>
          <a:bodyPr>
            <a:normAutofit fontScale="90000"/>
          </a:bodyPr>
          <a:lstStyle/>
          <a:p>
            <a:r>
              <a:rPr lang="en-US" dirty="0"/>
              <a:t>TAXI: Shortest travelling distance between any 2 locations</a:t>
            </a:r>
          </a:p>
        </p:txBody>
      </p:sp>
      <p:pic>
        <p:nvPicPr>
          <p:cNvPr id="4" name="Picture 3"/>
          <p:cNvPicPr>
            <a:picLocks noChangeAspect="1"/>
          </p:cNvPicPr>
          <p:nvPr/>
        </p:nvPicPr>
        <p:blipFill>
          <a:blip r:embed="rId2"/>
          <a:stretch>
            <a:fillRect/>
          </a:stretch>
        </p:blipFill>
        <p:spPr>
          <a:xfrm>
            <a:off x="0" y="1410887"/>
            <a:ext cx="12192000" cy="5138938"/>
          </a:xfrm>
          <a:prstGeom prst="rect">
            <a:avLst/>
          </a:prstGeom>
        </p:spPr>
      </p:pic>
      <p:sp>
        <p:nvSpPr>
          <p:cNvPr id="3" name="TextBox 2"/>
          <p:cNvSpPr txBox="1"/>
          <p:nvPr/>
        </p:nvSpPr>
        <p:spPr>
          <a:xfrm>
            <a:off x="9934575" y="2887682"/>
            <a:ext cx="2257425" cy="3970318"/>
          </a:xfrm>
          <a:prstGeom prst="rect">
            <a:avLst/>
          </a:prstGeom>
          <a:noFill/>
        </p:spPr>
        <p:txBody>
          <a:bodyPr wrap="square" rtlCol="0">
            <a:spAutoFit/>
          </a:bodyPr>
          <a:lstStyle/>
          <a:p>
            <a:r>
              <a:rPr lang="en-US" dirty="0">
                <a:solidFill>
                  <a:srgbClr val="FF0000"/>
                </a:solidFill>
              </a:rPr>
              <a:t>Here.com and Mapbox.com API are drawn live, so some of the output is slightly diff each time we run the same 2 locations</a:t>
            </a:r>
          </a:p>
          <a:p>
            <a:endParaRPr lang="en-US" dirty="0">
              <a:solidFill>
                <a:srgbClr val="FF0000"/>
              </a:solidFill>
            </a:endParaRPr>
          </a:p>
          <a:p>
            <a:r>
              <a:rPr lang="en-US" dirty="0">
                <a:solidFill>
                  <a:srgbClr val="FF0000"/>
                </a:solidFill>
              </a:rPr>
              <a:t>User can also type partial address and this dropdown can text complete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8950" y="639315"/>
            <a:ext cx="8610600" cy="1293028"/>
          </a:xfrm>
        </p:spPr>
        <p:txBody>
          <a:bodyPr>
            <a:normAutofit fontScale="90000"/>
          </a:bodyPr>
          <a:lstStyle/>
          <a:p>
            <a:r>
              <a:rPr lang="en-US" dirty="0"/>
              <a:t>Taxi: Shortest travelling distance between any 2 locations</a:t>
            </a:r>
            <a:br>
              <a:rPr lang="en-US" dirty="0"/>
            </a:br>
            <a:endParaRPr lang="en-US" dirty="0"/>
          </a:p>
        </p:txBody>
      </p:sp>
      <p:pic>
        <p:nvPicPr>
          <p:cNvPr id="5" name="Picture 4"/>
          <p:cNvPicPr>
            <a:picLocks noChangeAspect="1"/>
          </p:cNvPicPr>
          <p:nvPr/>
        </p:nvPicPr>
        <p:blipFill>
          <a:blip r:embed="rId2"/>
          <a:stretch>
            <a:fillRect/>
          </a:stretch>
        </p:blipFill>
        <p:spPr>
          <a:xfrm>
            <a:off x="2555466" y="1695130"/>
            <a:ext cx="9557567" cy="4839020"/>
          </a:xfrm>
          <a:prstGeom prst="rect">
            <a:avLst/>
          </a:prstGeom>
        </p:spPr>
      </p:pic>
      <p:sp>
        <p:nvSpPr>
          <p:cNvPr id="6" name="TextBox 5"/>
          <p:cNvSpPr txBox="1"/>
          <p:nvPr/>
        </p:nvSpPr>
        <p:spPr>
          <a:xfrm>
            <a:off x="161925" y="1590675"/>
            <a:ext cx="2343150" cy="4524315"/>
          </a:xfrm>
          <a:prstGeom prst="rect">
            <a:avLst/>
          </a:prstGeom>
          <a:noFill/>
        </p:spPr>
        <p:txBody>
          <a:bodyPr wrap="square" rtlCol="0">
            <a:spAutoFit/>
          </a:bodyPr>
          <a:lstStyle/>
          <a:p>
            <a:r>
              <a:rPr lang="en-US" dirty="0"/>
              <a:t>This app is similar to previous one except that this uses </a:t>
            </a:r>
            <a:r>
              <a:rPr lang="en-US" b="1" dirty="0"/>
              <a:t>Dash textbox</a:t>
            </a:r>
          </a:p>
          <a:p>
            <a:endParaRPr lang="en-US" dirty="0"/>
          </a:p>
          <a:p>
            <a:r>
              <a:rPr lang="en-US" b="1" dirty="0"/>
              <a:t>Advantage</a:t>
            </a:r>
            <a:r>
              <a:rPr lang="en-US" dirty="0"/>
              <a:t> is it is </a:t>
            </a:r>
            <a:r>
              <a:rPr lang="en-US" b="1" dirty="0"/>
              <a:t>faster </a:t>
            </a:r>
            <a:r>
              <a:rPr lang="en-US" dirty="0"/>
              <a:t>because we do not have to load all the addresses into Chrome. This only searches from MySQL and do not need to load data before we type the text.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Taxi: Shortest travelling distance between any 2 locations</a:t>
            </a:r>
          </a:p>
        </p:txBody>
      </p:sp>
      <p:pic>
        <p:nvPicPr>
          <p:cNvPr id="4" name="Picture 3"/>
          <p:cNvPicPr>
            <a:picLocks noChangeAspect="1"/>
          </p:cNvPicPr>
          <p:nvPr/>
        </p:nvPicPr>
        <p:blipFill>
          <a:blip r:embed="rId2"/>
          <a:stretch>
            <a:fillRect/>
          </a:stretch>
        </p:blipFill>
        <p:spPr>
          <a:xfrm>
            <a:off x="0" y="1866860"/>
            <a:ext cx="12192000" cy="49911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and Line Graph with Carparks: Where are the Taxi's </a:t>
            </a:r>
            <a:r>
              <a:rPr lang="en-US" dirty="0" err="1"/>
              <a:t>Hidding</a:t>
            </a:r>
            <a:r>
              <a:rPr lang="en-US" dirty="0"/>
              <a:t>?</a:t>
            </a:r>
            <a:br>
              <a:rPr lang="en-US" dirty="0"/>
            </a:br>
            <a:endParaRPr lang="en-US" dirty="0"/>
          </a:p>
        </p:txBody>
      </p:sp>
      <p:sp>
        <p:nvSpPr>
          <p:cNvPr id="6" name="TextBox 5"/>
          <p:cNvSpPr txBox="1"/>
          <p:nvPr/>
        </p:nvSpPr>
        <p:spPr>
          <a:xfrm>
            <a:off x="171450" y="1847850"/>
            <a:ext cx="2057400" cy="1754326"/>
          </a:xfrm>
          <a:prstGeom prst="rect">
            <a:avLst/>
          </a:prstGeom>
          <a:noFill/>
        </p:spPr>
        <p:txBody>
          <a:bodyPr wrap="square" rtlCol="0">
            <a:spAutoFit/>
          </a:bodyPr>
          <a:lstStyle/>
          <a:p>
            <a:r>
              <a:rPr lang="en-US" dirty="0"/>
              <a:t>Includes Map and time series, controlled by </a:t>
            </a:r>
            <a:r>
              <a:rPr lang="en-US" dirty="0" err="1"/>
              <a:t>Rangeslider</a:t>
            </a:r>
            <a:r>
              <a:rPr lang="en-US" dirty="0"/>
              <a:t>, slider and timeseries slider</a:t>
            </a:r>
          </a:p>
        </p:txBody>
      </p:sp>
      <p:pic>
        <p:nvPicPr>
          <p:cNvPr id="4" name="Picture 3"/>
          <p:cNvPicPr>
            <a:picLocks noChangeAspect="1"/>
          </p:cNvPicPr>
          <p:nvPr/>
        </p:nvPicPr>
        <p:blipFill>
          <a:blip r:embed="rId2"/>
          <a:stretch>
            <a:fillRect/>
          </a:stretch>
        </p:blipFill>
        <p:spPr>
          <a:xfrm>
            <a:off x="2052461" y="1728107"/>
            <a:ext cx="9968089" cy="480604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and line graph with Carparks: Where are the Taxi's </a:t>
            </a:r>
            <a:r>
              <a:rPr lang="en-US" dirty="0" err="1"/>
              <a:t>Hidding</a:t>
            </a:r>
            <a:r>
              <a:rPr lang="en-US" dirty="0"/>
              <a:t>?</a:t>
            </a:r>
            <a:br>
              <a:rPr lang="en-US" dirty="0"/>
            </a:br>
            <a:endParaRPr lang="en-US" dirty="0"/>
          </a:p>
        </p:txBody>
      </p:sp>
      <p:pic>
        <p:nvPicPr>
          <p:cNvPr id="5" name="Picture 4"/>
          <p:cNvPicPr>
            <a:picLocks noChangeAspect="1"/>
          </p:cNvPicPr>
          <p:nvPr/>
        </p:nvPicPr>
        <p:blipFill>
          <a:blip r:embed="rId2"/>
          <a:stretch>
            <a:fillRect/>
          </a:stretch>
        </p:blipFill>
        <p:spPr>
          <a:xfrm>
            <a:off x="0" y="1838325"/>
            <a:ext cx="12192000" cy="4381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183348"/>
            <a:ext cx="10085070" cy="1293028"/>
          </a:xfrm>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3853164" y="1896662"/>
            <a:ext cx="8338836" cy="4037413"/>
          </a:xfrm>
          <a:prstGeom prst="rect">
            <a:avLst/>
          </a:prstGeom>
        </p:spPr>
      </p:pic>
      <p:sp>
        <p:nvSpPr>
          <p:cNvPr id="5" name="TextBox 4"/>
          <p:cNvSpPr txBox="1"/>
          <p:nvPr/>
        </p:nvSpPr>
        <p:spPr>
          <a:xfrm>
            <a:off x="152400" y="1647825"/>
            <a:ext cx="3505200" cy="3970318"/>
          </a:xfrm>
          <a:prstGeom prst="rect">
            <a:avLst/>
          </a:prstGeom>
          <a:noFill/>
        </p:spPr>
        <p:txBody>
          <a:bodyPr wrap="square" rtlCol="0">
            <a:spAutoFit/>
          </a:bodyPr>
          <a:lstStyle/>
          <a:p>
            <a:r>
              <a:rPr lang="en-US" dirty="0"/>
              <a:t>From far it appears that the taxis are hiding near the carparks.</a:t>
            </a:r>
          </a:p>
          <a:p>
            <a:endParaRPr lang="en-US" dirty="0"/>
          </a:p>
          <a:p>
            <a:r>
              <a:rPr lang="en-US" dirty="0"/>
              <a:t>Users can also unselect some carparks and taxi stands from the graph(at legend)</a:t>
            </a:r>
          </a:p>
          <a:p>
            <a:endParaRPr lang="en-US" dirty="0"/>
          </a:p>
          <a:p>
            <a:r>
              <a:rPr lang="en-US" dirty="0"/>
              <a:t>There is a </a:t>
            </a:r>
            <a:r>
              <a:rPr lang="en-US" dirty="0" err="1"/>
              <a:t>rangeslider</a:t>
            </a:r>
            <a:r>
              <a:rPr lang="en-US" dirty="0"/>
              <a:t> for date and slider for time</a:t>
            </a:r>
          </a:p>
          <a:p>
            <a:endParaRPr lang="en-US" dirty="0"/>
          </a:p>
          <a:p>
            <a:r>
              <a:rPr lang="en-US" dirty="0"/>
              <a:t>There is a Timeseries that is linked to the </a:t>
            </a:r>
            <a:r>
              <a:rPr lang="en-US" dirty="0" err="1"/>
              <a:t>rangeslider</a:t>
            </a:r>
            <a:r>
              <a:rPr lang="en-US" dirty="0"/>
              <a:t> (See next slide)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5" y="230973"/>
            <a:ext cx="8610600" cy="1293028"/>
          </a:xfrm>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3286125" y="1963474"/>
            <a:ext cx="8743950" cy="3298198"/>
          </a:xfrm>
          <a:prstGeom prst="rect">
            <a:avLst/>
          </a:prstGeom>
        </p:spPr>
      </p:pic>
      <p:cxnSp>
        <p:nvCxnSpPr>
          <p:cNvPr id="6" name="Straight Arrow Connector 5"/>
          <p:cNvCxnSpPr/>
          <p:nvPr/>
        </p:nvCxnSpPr>
        <p:spPr>
          <a:xfrm>
            <a:off x="3286125" y="2276475"/>
            <a:ext cx="85725"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724775" y="2209800"/>
            <a:ext cx="4238625"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1925" y="1743075"/>
            <a:ext cx="2981325" cy="5078313"/>
          </a:xfrm>
          <a:prstGeom prst="rect">
            <a:avLst/>
          </a:prstGeom>
          <a:noFill/>
        </p:spPr>
        <p:txBody>
          <a:bodyPr wrap="square" rtlCol="0">
            <a:spAutoFit/>
          </a:bodyPr>
          <a:lstStyle/>
          <a:p>
            <a:r>
              <a:rPr lang="en-US" dirty="0"/>
              <a:t>The </a:t>
            </a:r>
            <a:r>
              <a:rPr lang="en-US" b="1" dirty="0"/>
              <a:t>Timeseries range </a:t>
            </a:r>
            <a:r>
              <a:rPr lang="en-US" dirty="0"/>
              <a:t>is determined by the </a:t>
            </a:r>
            <a:r>
              <a:rPr lang="en-US" b="1" dirty="0"/>
              <a:t>dash </a:t>
            </a:r>
            <a:r>
              <a:rPr lang="en-US" b="1" dirty="0" err="1"/>
              <a:t>rangeslider</a:t>
            </a:r>
            <a:r>
              <a:rPr lang="en-US" dirty="0"/>
              <a:t>. </a:t>
            </a:r>
          </a:p>
          <a:p>
            <a:endParaRPr lang="en-US" dirty="0"/>
          </a:p>
          <a:p>
            <a:r>
              <a:rPr lang="en-US" dirty="0"/>
              <a:t>We can ignore the sharp dips as they could be due to system error. We should focus on the main trend line.</a:t>
            </a:r>
          </a:p>
          <a:p>
            <a:endParaRPr lang="en-US" dirty="0"/>
          </a:p>
          <a:p>
            <a:r>
              <a:rPr lang="en-US" dirty="0"/>
              <a:t>There is a stagnant high availability in taxi before 12mn and the availability right after 12mn suddenly decreases quickly. </a:t>
            </a:r>
          </a:p>
          <a:p>
            <a:endParaRPr lang="en-US" dirty="0"/>
          </a:p>
          <a:p>
            <a:r>
              <a:rPr lang="en-US" dirty="0"/>
              <a:t>Opposite for 12nn</a:t>
            </a:r>
          </a:p>
        </p:txBody>
      </p:sp>
      <p:sp>
        <p:nvSpPr>
          <p:cNvPr id="10" name="Oval 9"/>
          <p:cNvSpPr/>
          <p:nvPr/>
        </p:nvSpPr>
        <p:spPr>
          <a:xfrm>
            <a:off x="5734051" y="3095625"/>
            <a:ext cx="1504950" cy="1333500"/>
          </a:xfrm>
          <a:prstGeom prst="ellipse">
            <a:avLst/>
          </a:prstGeom>
          <a:gradFill flip="none" rotWithShape="1">
            <a:gsLst>
              <a:gs pos="0">
                <a:schemeClr val="accent1">
                  <a:tint val="66000"/>
                  <a:satMod val="160000"/>
                  <a:alpha val="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86775" y="3095625"/>
            <a:ext cx="3705225" cy="1333500"/>
          </a:xfrm>
          <a:prstGeom prst="ellipse">
            <a:avLst/>
          </a:prstGeom>
          <a:gradFill flip="none" rotWithShape="1">
            <a:gsLst>
              <a:gs pos="0">
                <a:schemeClr val="accent1">
                  <a:tint val="66000"/>
                  <a:satMod val="160000"/>
                  <a:alpha val="0"/>
                </a:schemeClr>
              </a:gs>
              <a:gs pos="100000">
                <a:schemeClr val="accent1">
                  <a:tint val="23500"/>
                  <a:satMod val="160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4" name="Picture 3"/>
          <p:cNvPicPr>
            <a:picLocks noChangeAspect="1"/>
          </p:cNvPicPr>
          <p:nvPr/>
        </p:nvPicPr>
        <p:blipFill>
          <a:blip r:embed="rId2"/>
          <a:stretch>
            <a:fillRect/>
          </a:stretch>
        </p:blipFill>
        <p:spPr>
          <a:xfrm>
            <a:off x="685800" y="3575716"/>
            <a:ext cx="10353675" cy="2889269"/>
          </a:xfrm>
          <a:prstGeom prst="rect">
            <a:avLst/>
          </a:prstGeom>
        </p:spPr>
      </p:pic>
      <p:sp>
        <p:nvSpPr>
          <p:cNvPr id="6" name="TextBox 5"/>
          <p:cNvSpPr txBox="1"/>
          <p:nvPr/>
        </p:nvSpPr>
        <p:spPr>
          <a:xfrm>
            <a:off x="1028700" y="2298814"/>
            <a:ext cx="10010775" cy="646331"/>
          </a:xfrm>
          <a:prstGeom prst="rect">
            <a:avLst/>
          </a:prstGeom>
          <a:noFill/>
        </p:spPr>
        <p:txBody>
          <a:bodyPr wrap="square" rtlCol="0">
            <a:spAutoFit/>
          </a:bodyPr>
          <a:lstStyle/>
          <a:p>
            <a:r>
              <a:rPr lang="en-US" dirty="0">
                <a:solidFill>
                  <a:srgbClr val="FF0000"/>
                </a:solidFill>
              </a:rPr>
              <a:t>Notice that we can further zoom in with the </a:t>
            </a:r>
            <a:r>
              <a:rPr lang="en-US" dirty="0" err="1">
                <a:solidFill>
                  <a:srgbClr val="FF0000"/>
                </a:solidFill>
              </a:rPr>
              <a:t>TimeSeries</a:t>
            </a:r>
            <a:r>
              <a:rPr lang="en-US" dirty="0">
                <a:solidFill>
                  <a:srgbClr val="FF0000"/>
                </a:solidFill>
              </a:rPr>
              <a:t>. The lower line graph can be further reduced so the larger graph zoom in for more details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sp>
        <p:nvSpPr>
          <p:cNvPr id="4" name="TextBox 3"/>
          <p:cNvSpPr txBox="1"/>
          <p:nvPr/>
        </p:nvSpPr>
        <p:spPr>
          <a:xfrm>
            <a:off x="361950" y="1595021"/>
            <a:ext cx="3587442" cy="4801314"/>
          </a:xfrm>
          <a:prstGeom prst="rect">
            <a:avLst/>
          </a:prstGeom>
          <a:noFill/>
        </p:spPr>
        <p:txBody>
          <a:bodyPr wrap="square" rtlCol="0">
            <a:spAutoFit/>
          </a:bodyPr>
          <a:lstStyle/>
          <a:p>
            <a:r>
              <a:rPr lang="en-US" dirty="0"/>
              <a:t>Analysis: The drop in Taxi availability before 12nn could be due to the driver’s lunch time before the afternoon crowd comes out. After 12nn, the taxi availability increases</a:t>
            </a:r>
          </a:p>
          <a:p>
            <a:endParaRPr lang="en-US" dirty="0"/>
          </a:p>
          <a:p>
            <a:r>
              <a:rPr lang="en-US" dirty="0"/>
              <a:t>The trend for taxi at 12mn is confusing, until I see the website on the right (See picture)</a:t>
            </a:r>
          </a:p>
          <a:p>
            <a:endParaRPr lang="en-US" dirty="0"/>
          </a:p>
          <a:p>
            <a:r>
              <a:rPr lang="en-US" dirty="0"/>
              <a:t>When there is an additional surcharge (after 12mn), the taxis availability drops, but before that they are likely on hideout in carparks, </a:t>
            </a:r>
            <a:r>
              <a:rPr lang="en-US" dirty="0" err="1"/>
              <a:t>etc</a:t>
            </a:r>
            <a:endParaRPr lang="en-US" dirty="0"/>
          </a:p>
        </p:txBody>
      </p:sp>
      <p:sp>
        <p:nvSpPr>
          <p:cNvPr id="5" name="Rectangle 4"/>
          <p:cNvSpPr/>
          <p:nvPr/>
        </p:nvSpPr>
        <p:spPr>
          <a:xfrm>
            <a:off x="5367549" y="6488668"/>
            <a:ext cx="4847802" cy="369332"/>
          </a:xfrm>
          <a:prstGeom prst="rect">
            <a:avLst/>
          </a:prstGeom>
        </p:spPr>
        <p:txBody>
          <a:bodyPr wrap="none">
            <a:spAutoFit/>
          </a:bodyPr>
          <a:lstStyle/>
          <a:p>
            <a:r>
              <a:rPr lang="en-US" dirty="0"/>
              <a:t>https://www.taxisingapore.com/taxi-fare/</a:t>
            </a:r>
          </a:p>
        </p:txBody>
      </p:sp>
      <p:pic>
        <p:nvPicPr>
          <p:cNvPr id="11" name="Picture 10"/>
          <p:cNvPicPr>
            <a:picLocks noChangeAspect="1"/>
          </p:cNvPicPr>
          <p:nvPr/>
        </p:nvPicPr>
        <p:blipFill>
          <a:blip r:embed="rId2"/>
          <a:stretch>
            <a:fillRect/>
          </a:stretch>
        </p:blipFill>
        <p:spPr>
          <a:xfrm>
            <a:off x="3949392" y="2317161"/>
            <a:ext cx="8242608" cy="39117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4373"/>
            <a:ext cx="8610600" cy="1293028"/>
          </a:xfrm>
        </p:spPr>
        <p:txBody>
          <a:bodyPr/>
          <a:lstStyle/>
          <a:p>
            <a:r>
              <a:rPr lang="en-US" dirty="0"/>
              <a:t>What are </a:t>
            </a:r>
            <a:r>
              <a:rPr lang="en-US" dirty="0" err="1"/>
              <a:t>singaporeans</a:t>
            </a:r>
            <a:r>
              <a:rPr lang="en-US" dirty="0"/>
              <a:t> thinking of?</a:t>
            </a:r>
          </a:p>
        </p:txBody>
      </p:sp>
      <p:pic>
        <p:nvPicPr>
          <p:cNvPr id="4" name="Picture 3"/>
          <p:cNvPicPr>
            <a:picLocks noChangeAspect="1"/>
          </p:cNvPicPr>
          <p:nvPr/>
        </p:nvPicPr>
        <p:blipFill>
          <a:blip r:embed="rId2"/>
          <a:stretch>
            <a:fillRect/>
          </a:stretch>
        </p:blipFill>
        <p:spPr>
          <a:xfrm>
            <a:off x="819151" y="1810752"/>
            <a:ext cx="5410200" cy="2989848"/>
          </a:xfrm>
          <a:prstGeom prst="rect">
            <a:avLst/>
          </a:prstGeom>
        </p:spPr>
      </p:pic>
      <p:pic>
        <p:nvPicPr>
          <p:cNvPr id="5" name="Picture 4"/>
          <p:cNvPicPr>
            <a:picLocks noChangeAspect="1"/>
          </p:cNvPicPr>
          <p:nvPr/>
        </p:nvPicPr>
        <p:blipFill>
          <a:blip r:embed="rId3"/>
          <a:stretch>
            <a:fillRect/>
          </a:stretch>
        </p:blipFill>
        <p:spPr>
          <a:xfrm>
            <a:off x="685800" y="4938712"/>
            <a:ext cx="8565079" cy="1919288"/>
          </a:xfrm>
          <a:prstGeom prst="rect">
            <a:avLst/>
          </a:prstGeom>
        </p:spPr>
      </p:pic>
      <p:sp>
        <p:nvSpPr>
          <p:cNvPr id="6" name="TextBox 5"/>
          <p:cNvSpPr txBox="1"/>
          <p:nvPr/>
        </p:nvSpPr>
        <p:spPr>
          <a:xfrm>
            <a:off x="6686549" y="2543175"/>
            <a:ext cx="2886075" cy="369332"/>
          </a:xfrm>
          <a:prstGeom prst="rect">
            <a:avLst/>
          </a:prstGeom>
          <a:noFill/>
        </p:spPr>
        <p:txBody>
          <a:bodyPr wrap="square" rtlCol="0">
            <a:spAutoFit/>
          </a:bodyPr>
          <a:lstStyle/>
          <a:p>
            <a:r>
              <a:rPr lang="en-US" dirty="0"/>
              <a:t>Twitter </a:t>
            </a:r>
            <a:r>
              <a:rPr lang="en-US" dirty="0" err="1"/>
              <a:t>Api</a:t>
            </a:r>
            <a:endParaRPr lang="en-US" dirty="0"/>
          </a:p>
        </p:txBody>
      </p:sp>
      <p:sp>
        <p:nvSpPr>
          <p:cNvPr id="8" name="TextBox 7"/>
          <p:cNvSpPr txBox="1"/>
          <p:nvPr/>
        </p:nvSpPr>
        <p:spPr>
          <a:xfrm>
            <a:off x="9153524" y="5193653"/>
            <a:ext cx="2886075" cy="1200329"/>
          </a:xfrm>
          <a:prstGeom prst="rect">
            <a:avLst/>
          </a:prstGeom>
          <a:noFill/>
        </p:spPr>
        <p:txBody>
          <a:bodyPr wrap="square" rtlCol="0">
            <a:spAutoFit/>
          </a:bodyPr>
          <a:lstStyle/>
          <a:p>
            <a:r>
              <a:rPr lang="en-US" dirty="0"/>
              <a:t>Called out posts from a few accounts that best represents Singapore’s voice</a:t>
            </a:r>
          </a:p>
        </p:txBody>
      </p:sp>
      <p:sp>
        <p:nvSpPr>
          <p:cNvPr id="9" name="Arrow: Left 8"/>
          <p:cNvSpPr/>
          <p:nvPr/>
        </p:nvSpPr>
        <p:spPr>
          <a:xfrm>
            <a:off x="5334000" y="2695575"/>
            <a:ext cx="112395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p:cNvSpPr/>
          <p:nvPr/>
        </p:nvSpPr>
        <p:spPr>
          <a:xfrm>
            <a:off x="8029574" y="5565217"/>
            <a:ext cx="1123950" cy="228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ScatterMAP</a:t>
            </a:r>
            <a:r>
              <a:rPr lang="en-US" dirty="0"/>
              <a:t> with Carparks and </a:t>
            </a:r>
            <a:r>
              <a:rPr lang="en-US" dirty="0" err="1"/>
              <a:t>TaxiStands</a:t>
            </a:r>
            <a:r>
              <a:rPr lang="en-US" dirty="0"/>
              <a:t>: Where are the Taxi's </a:t>
            </a:r>
            <a:r>
              <a:rPr lang="en-US" dirty="0" err="1"/>
              <a:t>Hidding</a:t>
            </a:r>
            <a:r>
              <a:rPr lang="en-US" dirty="0"/>
              <a:t>?</a:t>
            </a:r>
          </a:p>
        </p:txBody>
      </p:sp>
      <p:pic>
        <p:nvPicPr>
          <p:cNvPr id="5" name="Picture 4"/>
          <p:cNvPicPr>
            <a:picLocks noChangeAspect="1"/>
          </p:cNvPicPr>
          <p:nvPr/>
        </p:nvPicPr>
        <p:blipFill>
          <a:blip r:embed="rId2"/>
          <a:stretch>
            <a:fillRect/>
          </a:stretch>
        </p:blipFill>
        <p:spPr>
          <a:xfrm>
            <a:off x="5025708" y="2447852"/>
            <a:ext cx="6264818" cy="4019623"/>
          </a:xfrm>
          <a:prstGeom prst="rect">
            <a:avLst/>
          </a:prstGeom>
        </p:spPr>
      </p:pic>
      <p:sp>
        <p:nvSpPr>
          <p:cNvPr id="6" name="TextBox 5"/>
          <p:cNvSpPr txBox="1"/>
          <p:nvPr/>
        </p:nvSpPr>
        <p:spPr>
          <a:xfrm>
            <a:off x="323850" y="2057401"/>
            <a:ext cx="4410075" cy="3139321"/>
          </a:xfrm>
          <a:prstGeom prst="rect">
            <a:avLst/>
          </a:prstGeom>
          <a:noFill/>
        </p:spPr>
        <p:txBody>
          <a:bodyPr wrap="square" rtlCol="0">
            <a:spAutoFit/>
          </a:bodyPr>
          <a:lstStyle/>
          <a:p>
            <a:r>
              <a:rPr lang="en-US" dirty="0"/>
              <a:t>This is evident in data collected. </a:t>
            </a:r>
            <a:r>
              <a:rPr lang="en-US" b="1" dirty="0"/>
              <a:t>Before 12mn, the taxi availability is roughly stagnant </a:t>
            </a:r>
            <a:r>
              <a:rPr lang="en-US" dirty="0"/>
              <a:t>at about </a:t>
            </a:r>
            <a:r>
              <a:rPr lang="en-US" b="1" dirty="0"/>
              <a:t>5.8k</a:t>
            </a:r>
            <a:r>
              <a:rPr lang="en-US" dirty="0"/>
              <a:t>. ONLY 5mins </a:t>
            </a:r>
            <a:r>
              <a:rPr lang="en-US" b="1" dirty="0"/>
              <a:t>after 12mn, it drops significantly to its lowest at 3651 taxis.</a:t>
            </a:r>
          </a:p>
          <a:p>
            <a:endParaRPr lang="en-US" b="1" dirty="0"/>
          </a:p>
          <a:p>
            <a:r>
              <a:rPr lang="en-US" dirty="0"/>
              <a:t>There are only 2 reasons</a:t>
            </a:r>
          </a:p>
          <a:p>
            <a:pPr marL="342900" indent="-342900">
              <a:buAutoNum type="arabicParenR"/>
            </a:pPr>
            <a:r>
              <a:rPr lang="en-US" dirty="0"/>
              <a:t>Taxi drivers go home/ closed meters</a:t>
            </a:r>
          </a:p>
          <a:p>
            <a:pPr marL="342900" indent="-342900">
              <a:buAutoNum type="arabicParenR"/>
            </a:pPr>
            <a:r>
              <a:rPr lang="en-US" dirty="0"/>
              <a:t>Taxi drives came out of hiding to pick up passengers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This project is mainly focusing on the Web App</a:t>
            </a:r>
          </a:p>
          <a:p>
            <a:r>
              <a:rPr lang="en-US" dirty="0"/>
              <a:t>For some of the apps, it helps users attain information like distance travelled.</a:t>
            </a:r>
          </a:p>
          <a:p>
            <a:r>
              <a:rPr lang="en-US" dirty="0"/>
              <a:t>Other apps gives insights on trends and help commuters make better transport decisions</a:t>
            </a:r>
          </a:p>
          <a:p>
            <a:r>
              <a:rPr lang="en-US" dirty="0"/>
              <a:t>All apps are made in DASH</a:t>
            </a:r>
          </a:p>
          <a:p>
            <a:r>
              <a:rPr lang="en-US" dirty="0"/>
              <a:t>MySQL, MongoDB and Pandas are used</a:t>
            </a:r>
          </a:p>
          <a:p>
            <a:r>
              <a:rPr lang="en-US" dirty="0"/>
              <a:t>Hope the project was meaningful and interesting! Do see the gifs in action to see how I used them!</a:t>
            </a:r>
          </a:p>
          <a:p>
            <a:r>
              <a:rPr lang="en-US" dirty="0"/>
              <a:t>Big 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pic>
        <p:nvPicPr>
          <p:cNvPr id="4" name="Picture 3"/>
          <p:cNvPicPr>
            <a:picLocks noChangeAspect="1"/>
          </p:cNvPicPr>
          <p:nvPr/>
        </p:nvPicPr>
        <p:blipFill>
          <a:blip r:embed="rId2"/>
          <a:stretch>
            <a:fillRect/>
          </a:stretch>
        </p:blipFill>
        <p:spPr>
          <a:xfrm>
            <a:off x="0" y="1873687"/>
            <a:ext cx="12192000" cy="4767976"/>
          </a:xfrm>
          <a:prstGeom prst="rect">
            <a:avLst/>
          </a:prstGeom>
        </p:spPr>
      </p:pic>
      <p:sp>
        <p:nvSpPr>
          <p:cNvPr id="5" name="Arrow: Left 4"/>
          <p:cNvSpPr/>
          <p:nvPr/>
        </p:nvSpPr>
        <p:spPr>
          <a:xfrm>
            <a:off x="3019425" y="2324100"/>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p:cNvSpPr/>
          <p:nvPr/>
        </p:nvSpPr>
        <p:spPr>
          <a:xfrm>
            <a:off x="5619750" y="3514725"/>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p:cNvSpPr/>
          <p:nvPr/>
        </p:nvSpPr>
        <p:spPr>
          <a:xfrm>
            <a:off x="3171825" y="4524375"/>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p:cNvSpPr/>
          <p:nvPr/>
        </p:nvSpPr>
        <p:spPr>
          <a:xfrm>
            <a:off x="5391150" y="6093627"/>
            <a:ext cx="704850" cy="2762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76675" y="1624723"/>
            <a:ext cx="2867025" cy="1477328"/>
          </a:xfrm>
          <a:prstGeom prst="rect">
            <a:avLst/>
          </a:prstGeom>
          <a:noFill/>
        </p:spPr>
        <p:txBody>
          <a:bodyPr wrap="square" rtlCol="0">
            <a:spAutoFit/>
          </a:bodyPr>
          <a:lstStyle/>
          <a:p>
            <a:r>
              <a:rPr lang="en-US" dirty="0"/>
              <a:t>Join all the files to a list, and make all words lowercase so words that are the same will be read the same</a:t>
            </a:r>
          </a:p>
        </p:txBody>
      </p:sp>
      <p:sp>
        <p:nvSpPr>
          <p:cNvPr id="12" name="TextBox 11"/>
          <p:cNvSpPr txBox="1"/>
          <p:nvPr/>
        </p:nvSpPr>
        <p:spPr>
          <a:xfrm>
            <a:off x="6524625" y="3514725"/>
            <a:ext cx="2867025" cy="923330"/>
          </a:xfrm>
          <a:prstGeom prst="rect">
            <a:avLst/>
          </a:prstGeom>
          <a:noFill/>
        </p:spPr>
        <p:txBody>
          <a:bodyPr wrap="square" rtlCol="0">
            <a:spAutoFit/>
          </a:bodyPr>
          <a:lstStyle/>
          <a:p>
            <a:r>
              <a:rPr lang="en-US" dirty="0"/>
              <a:t>Narrow down to some words that are critical. This is the corpus</a:t>
            </a:r>
          </a:p>
        </p:txBody>
      </p:sp>
      <p:sp>
        <p:nvSpPr>
          <p:cNvPr id="13" name="TextBox 12"/>
          <p:cNvSpPr txBox="1"/>
          <p:nvPr/>
        </p:nvSpPr>
        <p:spPr>
          <a:xfrm>
            <a:off x="4043362" y="4477821"/>
            <a:ext cx="2867025" cy="369332"/>
          </a:xfrm>
          <a:prstGeom prst="rect">
            <a:avLst/>
          </a:prstGeom>
          <a:noFill/>
        </p:spPr>
        <p:txBody>
          <a:bodyPr wrap="square" rtlCol="0">
            <a:spAutoFit/>
          </a:bodyPr>
          <a:lstStyle/>
          <a:p>
            <a:r>
              <a:rPr lang="en-US" dirty="0"/>
              <a:t>Word Stemming</a:t>
            </a:r>
          </a:p>
        </p:txBody>
      </p:sp>
      <p:sp>
        <p:nvSpPr>
          <p:cNvPr id="14" name="TextBox 13"/>
          <p:cNvSpPr txBox="1"/>
          <p:nvPr/>
        </p:nvSpPr>
        <p:spPr>
          <a:xfrm>
            <a:off x="6096000" y="5769687"/>
            <a:ext cx="2867025" cy="1200329"/>
          </a:xfrm>
          <a:prstGeom prst="rect">
            <a:avLst/>
          </a:prstGeom>
          <a:noFill/>
        </p:spPr>
        <p:txBody>
          <a:bodyPr wrap="square" rtlCol="0">
            <a:spAutoFit/>
          </a:bodyPr>
          <a:lstStyle/>
          <a:p>
            <a:r>
              <a:rPr lang="en-US" dirty="0"/>
              <a:t>Remove </a:t>
            </a:r>
            <a:r>
              <a:rPr lang="en-US" dirty="0" err="1"/>
              <a:t>Stopwords</a:t>
            </a:r>
            <a:r>
              <a:rPr lang="en-US" dirty="0"/>
              <a:t> and adding non dictionary words to the list of </a:t>
            </a:r>
            <a:r>
              <a:rPr lang="en-US" dirty="0" err="1"/>
              <a:t>Stopwords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singaporeans</a:t>
            </a:r>
            <a:r>
              <a:rPr lang="en-US" dirty="0"/>
              <a:t> thinking of?</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49486" y="2155532"/>
            <a:ext cx="6620746" cy="34737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975" y="2533650"/>
            <a:ext cx="4187511" cy="1200329"/>
          </a:xfrm>
          <a:prstGeom prst="rect">
            <a:avLst/>
          </a:prstGeom>
          <a:noFill/>
        </p:spPr>
        <p:txBody>
          <a:bodyPr wrap="square" rtlCol="0">
            <a:spAutoFit/>
          </a:bodyPr>
          <a:lstStyle/>
          <a:p>
            <a:r>
              <a:rPr lang="en-US" dirty="0"/>
              <a:t>Analysis : Transport , </a:t>
            </a:r>
            <a:r>
              <a:rPr lang="en-US" dirty="0" err="1"/>
              <a:t>Mrt</a:t>
            </a:r>
            <a:r>
              <a:rPr lang="en-US" dirty="0"/>
              <a:t> are one of the quite common words used, hence they are not insignificant to study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my Web APP</a:t>
            </a:r>
          </a:p>
        </p:txBody>
      </p:sp>
      <p:pic>
        <p:nvPicPr>
          <p:cNvPr id="4" name="Picture 3"/>
          <p:cNvPicPr>
            <a:picLocks noChangeAspect="1"/>
          </p:cNvPicPr>
          <p:nvPr/>
        </p:nvPicPr>
        <p:blipFill>
          <a:blip r:embed="rId2"/>
          <a:stretch>
            <a:fillRect/>
          </a:stretch>
        </p:blipFill>
        <p:spPr>
          <a:xfrm>
            <a:off x="5567362" y="1762126"/>
            <a:ext cx="6048375" cy="419100"/>
          </a:xfrm>
          <a:prstGeom prst="rect">
            <a:avLst/>
          </a:prstGeom>
        </p:spPr>
      </p:pic>
      <p:pic>
        <p:nvPicPr>
          <p:cNvPr id="5" name="Picture 4"/>
          <p:cNvPicPr>
            <a:picLocks noChangeAspect="1"/>
          </p:cNvPicPr>
          <p:nvPr/>
        </p:nvPicPr>
        <p:blipFill>
          <a:blip r:embed="rId3"/>
          <a:stretch>
            <a:fillRect/>
          </a:stretch>
        </p:blipFill>
        <p:spPr>
          <a:xfrm>
            <a:off x="3786187" y="2500312"/>
            <a:ext cx="8105775" cy="333375"/>
          </a:xfrm>
          <a:prstGeom prst="rect">
            <a:avLst/>
          </a:prstGeom>
        </p:spPr>
      </p:pic>
      <p:pic>
        <p:nvPicPr>
          <p:cNvPr id="6" name="Picture 5"/>
          <p:cNvPicPr>
            <a:picLocks noChangeAspect="1"/>
          </p:cNvPicPr>
          <p:nvPr/>
        </p:nvPicPr>
        <p:blipFill>
          <a:blip r:embed="rId4"/>
          <a:stretch>
            <a:fillRect/>
          </a:stretch>
        </p:blipFill>
        <p:spPr>
          <a:xfrm>
            <a:off x="6343650" y="2926253"/>
            <a:ext cx="5548312" cy="3931747"/>
          </a:xfrm>
          <a:prstGeom prst="rect">
            <a:avLst/>
          </a:prstGeom>
        </p:spPr>
      </p:pic>
      <p:sp>
        <p:nvSpPr>
          <p:cNvPr id="7" name="Arrow: Right 6"/>
          <p:cNvSpPr/>
          <p:nvPr/>
        </p:nvSpPr>
        <p:spPr>
          <a:xfrm>
            <a:off x="4038600" y="1762126"/>
            <a:ext cx="9334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rot="19874337">
            <a:off x="3300412" y="2904124"/>
            <a:ext cx="776288" cy="524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p:cNvSpPr/>
          <p:nvPr/>
        </p:nvSpPr>
        <p:spPr>
          <a:xfrm>
            <a:off x="4914901" y="4892126"/>
            <a:ext cx="9334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66725" y="1280933"/>
            <a:ext cx="2833687" cy="1477328"/>
          </a:xfrm>
          <a:prstGeom prst="rect">
            <a:avLst/>
          </a:prstGeom>
          <a:noFill/>
        </p:spPr>
        <p:txBody>
          <a:bodyPr wrap="square" rtlCol="0">
            <a:spAutoFit/>
          </a:bodyPr>
          <a:lstStyle/>
          <a:p>
            <a:r>
              <a:rPr lang="en-US" dirty="0"/>
              <a:t>Look for index.py file that is used as an entry point to run all the apps together in web( a total of 12 </a:t>
            </a:r>
            <a:r>
              <a:rPr lang="en-US" dirty="0" err="1"/>
              <a:t>py</a:t>
            </a:r>
            <a:r>
              <a:rPr lang="en-US" dirty="0"/>
              <a:t> files)</a:t>
            </a:r>
          </a:p>
        </p:txBody>
      </p:sp>
      <p:sp>
        <p:nvSpPr>
          <p:cNvPr id="11" name="TextBox 10"/>
          <p:cNvSpPr txBox="1"/>
          <p:nvPr/>
        </p:nvSpPr>
        <p:spPr>
          <a:xfrm>
            <a:off x="1138238" y="2946595"/>
            <a:ext cx="2471737" cy="646331"/>
          </a:xfrm>
          <a:prstGeom prst="rect">
            <a:avLst/>
          </a:prstGeom>
          <a:noFill/>
        </p:spPr>
        <p:txBody>
          <a:bodyPr wrap="square" rtlCol="0">
            <a:spAutoFit/>
          </a:bodyPr>
          <a:lstStyle/>
          <a:p>
            <a:r>
              <a:rPr lang="en-US" dirty="0"/>
              <a:t>Run this file on console</a:t>
            </a:r>
          </a:p>
        </p:txBody>
      </p:sp>
      <p:sp>
        <p:nvSpPr>
          <p:cNvPr id="12" name="TextBox 11"/>
          <p:cNvSpPr txBox="1"/>
          <p:nvPr/>
        </p:nvSpPr>
        <p:spPr>
          <a:xfrm>
            <a:off x="714375" y="4152900"/>
            <a:ext cx="4086225" cy="1477328"/>
          </a:xfrm>
          <a:prstGeom prst="rect">
            <a:avLst/>
          </a:prstGeom>
          <a:noFill/>
        </p:spPr>
        <p:txBody>
          <a:bodyPr wrap="square" rtlCol="0">
            <a:spAutoFit/>
          </a:bodyPr>
          <a:lstStyle/>
          <a:p>
            <a:r>
              <a:rPr lang="en-US" dirty="0"/>
              <a:t>On chrome, type </a:t>
            </a:r>
            <a:r>
              <a:rPr lang="en-US" b="1" dirty="0"/>
              <a:t>localhost:8050 </a:t>
            </a:r>
            <a:r>
              <a:rPr lang="en-US" dirty="0"/>
              <a:t>to run your </a:t>
            </a:r>
            <a:r>
              <a:rPr lang="en-US" b="1" dirty="0"/>
              <a:t>web app.</a:t>
            </a:r>
          </a:p>
          <a:p>
            <a:r>
              <a:rPr lang="en-US" dirty="0"/>
              <a:t>I used localhost since all my data are in my local computer and MySQL and MongoDB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87802"/>
            <a:ext cx="8610600" cy="1293028"/>
          </a:xfrm>
        </p:spPr>
        <p:txBody>
          <a:bodyPr/>
          <a:lstStyle/>
          <a:p>
            <a:r>
              <a:rPr lang="en-US" dirty="0"/>
              <a:t>What are </a:t>
            </a:r>
            <a:r>
              <a:rPr lang="en-US" dirty="0" err="1"/>
              <a:t>singaporeans</a:t>
            </a:r>
            <a:r>
              <a:rPr lang="en-US" dirty="0"/>
              <a:t> thinking of?</a:t>
            </a:r>
          </a:p>
        </p:txBody>
      </p:sp>
      <p:sp>
        <p:nvSpPr>
          <p:cNvPr id="4" name="TextBox 3"/>
          <p:cNvSpPr txBox="1"/>
          <p:nvPr/>
        </p:nvSpPr>
        <p:spPr>
          <a:xfrm>
            <a:off x="342900" y="1800225"/>
            <a:ext cx="1800225" cy="3693319"/>
          </a:xfrm>
          <a:prstGeom prst="rect">
            <a:avLst/>
          </a:prstGeom>
          <a:noFill/>
        </p:spPr>
        <p:txBody>
          <a:bodyPr wrap="square" rtlCol="0">
            <a:spAutoFit/>
          </a:bodyPr>
          <a:lstStyle/>
          <a:p>
            <a:r>
              <a:rPr lang="en-US" dirty="0"/>
              <a:t>See it in action on </a:t>
            </a:r>
            <a:r>
              <a:rPr lang="en-US" b="1" dirty="0"/>
              <a:t>Web App</a:t>
            </a:r>
            <a:r>
              <a:rPr lang="en-US" dirty="0"/>
              <a:t> created using </a:t>
            </a:r>
            <a:r>
              <a:rPr lang="en-US" b="1" dirty="0"/>
              <a:t>Dash</a:t>
            </a:r>
            <a:r>
              <a:rPr lang="en-US" dirty="0"/>
              <a:t>. The codes for the word cloud is done in </a:t>
            </a:r>
            <a:r>
              <a:rPr lang="en-US" dirty="0" err="1"/>
              <a:t>Jupyter</a:t>
            </a:r>
            <a:r>
              <a:rPr lang="en-US" dirty="0"/>
              <a:t>, so I had put the link to my script on server.</a:t>
            </a:r>
          </a:p>
        </p:txBody>
      </p:sp>
      <p:pic>
        <p:nvPicPr>
          <p:cNvPr id="6" name="Picture 5"/>
          <p:cNvPicPr>
            <a:picLocks noChangeAspect="1"/>
          </p:cNvPicPr>
          <p:nvPr/>
        </p:nvPicPr>
        <p:blipFill>
          <a:blip r:embed="rId2"/>
          <a:stretch>
            <a:fillRect/>
          </a:stretch>
        </p:blipFill>
        <p:spPr>
          <a:xfrm>
            <a:off x="2047875" y="1580830"/>
            <a:ext cx="9934575" cy="5029900"/>
          </a:xfrm>
          <a:prstGeom prst="rect">
            <a:avLst/>
          </a:prstGeom>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0</TotalTime>
  <Words>2091</Words>
  <Application>Microsoft Office PowerPoint</Application>
  <PresentationFormat>Widescreen</PresentationFormat>
  <Paragraphs>198</Paragraphs>
  <Slides>51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Century Gothic</vt:lpstr>
      <vt:lpstr>Vapor Trail</vt:lpstr>
      <vt:lpstr>MRT Taxi Secrets</vt:lpstr>
      <vt:lpstr>Data (Sources)</vt:lpstr>
      <vt:lpstr>About the RAW datasets</vt:lpstr>
      <vt:lpstr>What are singaporeans thinking of?</vt:lpstr>
      <vt:lpstr>What are singaporeans thinking of?</vt:lpstr>
      <vt:lpstr>What are singaporeans thinking of?</vt:lpstr>
      <vt:lpstr>What are singaporeans thinking of?</vt:lpstr>
      <vt:lpstr>How to use my Web APP</vt:lpstr>
      <vt:lpstr>What are singaporeans thinking of?</vt:lpstr>
      <vt:lpstr>ScatterPlot of Average Trip distance by Public Transports </vt:lpstr>
      <vt:lpstr>MRT: Frequency of MRT breakdowns Sep 2012 - Apr 2018</vt:lpstr>
      <vt:lpstr>Boxplot of MRT: Frequency of MRT breakdowns Sep 2012 - Apr 2018 </vt:lpstr>
      <vt:lpstr>Supporting news: NEL and DTL most reliable</vt:lpstr>
      <vt:lpstr>Bar Graph of MRT breakdown fr Sep 2012 - Apr 2018 Normalised by MRT Line</vt:lpstr>
      <vt:lpstr>MRT Calculator: Percentage of MRT delay occurence based on Sep 2012 - Apr 2018 data  </vt:lpstr>
      <vt:lpstr>MRT Calculator: Percentage of MRT delay occurence based on Sep 2012 - Apr 2018 data  </vt:lpstr>
      <vt:lpstr>BUBBLE CHART: MRT breakdown Overview from Sep 2012 - Apr 2018 </vt:lpstr>
      <vt:lpstr>BUBBLE CHART: MRT breakdown Overview from Sep 2012 - Apr 2018</vt:lpstr>
      <vt:lpstr>TAXI: TAXI availability</vt:lpstr>
      <vt:lpstr>TAXI: TAXI availability API</vt:lpstr>
      <vt:lpstr>Taxi availability DB no repeat data input for timestamp</vt:lpstr>
      <vt:lpstr>TAXI:  TAXI availability</vt:lpstr>
      <vt:lpstr>TAXI:  TAXI availability</vt:lpstr>
      <vt:lpstr>Taxi availability</vt:lpstr>
      <vt:lpstr>Taxi availability : Database improvement</vt:lpstr>
      <vt:lpstr>Taxi availability : Database improvement</vt:lpstr>
      <vt:lpstr>Taxi availability : Database improvement</vt:lpstr>
      <vt:lpstr>Taxi availability : Database improvement</vt:lpstr>
      <vt:lpstr>Taxi availability : Database improvement</vt:lpstr>
      <vt:lpstr>Taxi availability : Database improvement</vt:lpstr>
      <vt:lpstr>Histogram Density : Taxi availability</vt:lpstr>
      <vt:lpstr>Histogram Density : Taxi availability</vt:lpstr>
      <vt:lpstr>Density Map done with Ipyleaflet for TAXi </vt:lpstr>
      <vt:lpstr>Density Map done with Ipyleaflet for TAXi</vt:lpstr>
      <vt:lpstr>Supporting: Changi and town has more taxi availability</vt:lpstr>
      <vt:lpstr>ScatterMap: Number of Taxi within 2km of where you are </vt:lpstr>
      <vt:lpstr>ScatterMap: Number of Taxi within 2km of where you are </vt:lpstr>
      <vt:lpstr>TAXI: Shortest travelling distance between any 2 locations </vt:lpstr>
      <vt:lpstr>TAXI: Shortest travelling distance between any 2 locations</vt:lpstr>
      <vt:lpstr>TAXI: Shortest travelling distance between any 2 locations can do REgex</vt:lpstr>
      <vt:lpstr>TAXI: Shortest travelling distance between any 2 locations</vt:lpstr>
      <vt:lpstr>Taxi: Shortest travelling distance between any 2 locations </vt:lpstr>
      <vt:lpstr>Taxi: Shortest travelling distance between any 2 locations</vt:lpstr>
      <vt:lpstr>ScatterMAP and Line Graph with Carparks: Where are the Taxi's Hidding? </vt:lpstr>
      <vt:lpstr>ScatterMAP and line graph with Carparks: Where are the Taxi's Hidding? </vt:lpstr>
      <vt:lpstr>ScatterMAP with Carparks and TaxiStands: Where are the Taxi's Hidding?</vt:lpstr>
      <vt:lpstr>ScatterMAP with Carparks and TaxiStands: Where are the Taxi's Hidding?</vt:lpstr>
      <vt:lpstr>ScatterMAP with Carparks and TaxiStands: Where are the Taxi's Hidding?</vt:lpstr>
      <vt:lpstr>ScatterMAP with Carparks and TaxiStands: Where are the Taxi's Hidding?</vt:lpstr>
      <vt:lpstr>ScatterMAP with Carparks and TaxiStands: Where are the Taxi's Hidding?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MRT Taxi Secrets</dc:title>
  <dc:creator>Jia Yi C</dc:creator>
  <cp:lastModifiedBy>Jia Yi C</cp:lastModifiedBy>
  <cp:revision>61</cp:revision>
  <dcterms:created xsi:type="dcterms:W3CDTF">2019-02-10T01:42:00Z</dcterms:created>
  <dcterms:modified xsi:type="dcterms:W3CDTF">2019-02-17T15:23:10Z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1033-10.2.0.5838</vt:lpwstr>
  </property>
</Properties>
</file>